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8" r:id="rId9"/>
    <p:sldId id="269" r:id="rId10"/>
    <p:sldId id="270" r:id="rId11"/>
    <p:sldId id="271" r:id="rId12"/>
    <p:sldId id="273" r:id="rId13"/>
    <p:sldId id="272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52" autoAdjust="0"/>
  </p:normalViewPr>
  <p:slideViewPr>
    <p:cSldViewPr snapToGrid="0" snapToObjects="1">
      <p:cViewPr varScale="1">
        <p:scale>
          <a:sx n="73" d="100"/>
          <a:sy n="73" d="100"/>
        </p:scale>
        <p:origin x="13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2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865041"/>
            <a:ext cx="7342188" cy="1924050"/>
          </a:xfrm>
        </p:spPr>
        <p:txBody>
          <a:bodyPr/>
          <a:lstStyle/>
          <a:p>
            <a:r>
              <a:rPr lang="fr-FR" dirty="0" smtClean="0"/>
              <a:t>Le Monde du Travail</a:t>
            </a:r>
            <a:br>
              <a:rPr lang="fr-FR" dirty="0" smtClean="0"/>
            </a:br>
            <a:r>
              <a:rPr lang="fr-FR" dirty="0" smtClean="0"/>
              <a:t>expliqué par les Chiffres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4400" y="4119423"/>
            <a:ext cx="7342188" cy="1752600"/>
          </a:xfrm>
        </p:spPr>
        <p:txBody>
          <a:bodyPr/>
          <a:lstStyle/>
          <a:p>
            <a:r>
              <a:rPr lang="fr-FR" dirty="0" smtClean="0"/>
              <a:t>Travail effectué dans le cadre du cours de </a:t>
            </a:r>
            <a:r>
              <a:rPr lang="fr-FR" dirty="0"/>
              <a:t>m</a:t>
            </a:r>
            <a:r>
              <a:rPr lang="fr-FR" dirty="0" smtClean="0"/>
              <a:t>aths </a:t>
            </a:r>
            <a:endParaRPr lang="fr-FR" dirty="0" smtClean="0"/>
          </a:p>
          <a:p>
            <a:r>
              <a:rPr lang="fr-FR" dirty="0" smtClean="0"/>
              <a:t>en section « métiers du social </a:t>
            </a:r>
            <a:r>
              <a:rPr lang="fr-FR" dirty="0" smtClean="0"/>
              <a:t>» en </a:t>
            </a:r>
            <a:r>
              <a:rPr lang="fr-FR" smtClean="0"/>
              <a:t>collaboration </a:t>
            </a:r>
          </a:p>
          <a:p>
            <a:r>
              <a:rPr lang="fr-FR" smtClean="0"/>
              <a:t>avec journal-essentiel.be</a:t>
            </a:r>
            <a:endParaRPr lang="fr-FR" dirty="0" smtClean="0"/>
          </a:p>
          <a:p>
            <a:r>
              <a:rPr lang="fr-FR" dirty="0" smtClean="0"/>
              <a:t>Juin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3727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112"/>
          <p:cNvSpPr/>
          <p:nvPr/>
        </p:nvSpPr>
        <p:spPr>
          <a:xfrm>
            <a:off x="2338362" y="2863216"/>
            <a:ext cx="4828873" cy="1232899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8177" y="244158"/>
            <a:ext cx="7954900" cy="133985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Interruption de carrière et crédit-temps </a:t>
            </a:r>
            <a:r>
              <a:rPr lang="fr-FR" sz="2700" dirty="0" smtClean="0"/>
              <a:t>(répartition par sexe)</a:t>
            </a:r>
            <a:endParaRPr lang="fr-FR" sz="2700" dirty="0"/>
          </a:p>
        </p:txBody>
      </p:sp>
      <p:grpSp>
        <p:nvGrpSpPr>
          <p:cNvPr id="52" name="Grouper 51"/>
          <p:cNvGrpSpPr/>
          <p:nvPr/>
        </p:nvGrpSpPr>
        <p:grpSpPr>
          <a:xfrm>
            <a:off x="2338362" y="5015646"/>
            <a:ext cx="4743950" cy="948790"/>
            <a:chOff x="1128460" y="5326123"/>
            <a:chExt cx="4743950" cy="948790"/>
          </a:xfrm>
        </p:grpSpPr>
        <p:pic>
          <p:nvPicPr>
            <p:cNvPr id="53" name="Image 52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460" y="5326123"/>
              <a:ext cx="474395" cy="948790"/>
            </a:xfrm>
            <a:prstGeom prst="rect">
              <a:avLst/>
            </a:prstGeom>
          </p:spPr>
        </p:pic>
        <p:pic>
          <p:nvPicPr>
            <p:cNvPr id="54" name="Image 53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855" y="5326123"/>
              <a:ext cx="474395" cy="948790"/>
            </a:xfrm>
            <a:prstGeom prst="rect">
              <a:avLst/>
            </a:prstGeom>
          </p:spPr>
        </p:pic>
        <p:pic>
          <p:nvPicPr>
            <p:cNvPr id="55" name="Image 54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250" y="5326123"/>
              <a:ext cx="474395" cy="948790"/>
            </a:xfrm>
            <a:prstGeom prst="rect">
              <a:avLst/>
            </a:prstGeom>
          </p:spPr>
        </p:pic>
        <p:pic>
          <p:nvPicPr>
            <p:cNvPr id="58" name="Image 57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1645" y="5326123"/>
              <a:ext cx="474395" cy="948790"/>
            </a:xfrm>
            <a:prstGeom prst="rect">
              <a:avLst/>
            </a:prstGeom>
          </p:spPr>
        </p:pic>
        <p:pic>
          <p:nvPicPr>
            <p:cNvPr id="59" name="Image 58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6040" y="5326123"/>
              <a:ext cx="474395" cy="948790"/>
            </a:xfrm>
            <a:prstGeom prst="rect">
              <a:avLst/>
            </a:prstGeom>
          </p:spPr>
        </p:pic>
        <p:pic>
          <p:nvPicPr>
            <p:cNvPr id="73" name="Image 72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0435" y="5326123"/>
              <a:ext cx="474395" cy="948790"/>
            </a:xfrm>
            <a:prstGeom prst="rect">
              <a:avLst/>
            </a:prstGeom>
          </p:spPr>
        </p:pic>
        <p:pic>
          <p:nvPicPr>
            <p:cNvPr id="87" name="Image 86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4830" y="5326123"/>
              <a:ext cx="474395" cy="948790"/>
            </a:xfrm>
            <a:prstGeom prst="rect">
              <a:avLst/>
            </a:prstGeom>
          </p:spPr>
        </p:pic>
        <p:pic>
          <p:nvPicPr>
            <p:cNvPr id="95" name="Image 94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9225" y="5326123"/>
              <a:ext cx="474395" cy="948790"/>
            </a:xfrm>
            <a:prstGeom prst="rect">
              <a:avLst/>
            </a:prstGeom>
          </p:spPr>
        </p:pic>
        <p:pic>
          <p:nvPicPr>
            <p:cNvPr id="96" name="Image 95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3620" y="5326123"/>
              <a:ext cx="474395" cy="948790"/>
            </a:xfrm>
            <a:prstGeom prst="rect">
              <a:avLst/>
            </a:prstGeom>
          </p:spPr>
        </p:pic>
        <p:pic>
          <p:nvPicPr>
            <p:cNvPr id="97" name="Image 96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8015" y="5326123"/>
              <a:ext cx="474395" cy="948790"/>
            </a:xfrm>
            <a:prstGeom prst="rect">
              <a:avLst/>
            </a:prstGeom>
          </p:spPr>
        </p:pic>
      </p:grpSp>
      <p:sp>
        <p:nvSpPr>
          <p:cNvPr id="98" name="Rectangle 97"/>
          <p:cNvSpPr/>
          <p:nvPr/>
        </p:nvSpPr>
        <p:spPr>
          <a:xfrm>
            <a:off x="2338361" y="4859821"/>
            <a:ext cx="4743951" cy="1232899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2338360" y="4855369"/>
            <a:ext cx="1582479" cy="1232899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6813473" y="6088268"/>
            <a:ext cx="53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100</a:t>
            </a:r>
            <a:endParaRPr lang="fr-FR" b="1" dirty="0"/>
          </a:p>
        </p:txBody>
      </p:sp>
      <p:sp>
        <p:nvSpPr>
          <p:cNvPr id="101" name="ZoneTexte 100"/>
          <p:cNvSpPr txBox="1"/>
          <p:nvPr/>
        </p:nvSpPr>
        <p:spPr>
          <a:xfrm>
            <a:off x="3736888" y="6088268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32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102" name="Image 101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713" y="3007394"/>
            <a:ext cx="474395" cy="948790"/>
          </a:xfrm>
          <a:prstGeom prst="rect">
            <a:avLst/>
          </a:prstGeom>
        </p:spPr>
      </p:pic>
      <p:pic>
        <p:nvPicPr>
          <p:cNvPr id="103" name="Image 102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108" y="3007394"/>
            <a:ext cx="474395" cy="948790"/>
          </a:xfrm>
          <a:prstGeom prst="rect">
            <a:avLst/>
          </a:prstGeom>
        </p:spPr>
      </p:pic>
      <p:pic>
        <p:nvPicPr>
          <p:cNvPr id="104" name="Image 103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503" y="3007394"/>
            <a:ext cx="474395" cy="948790"/>
          </a:xfrm>
          <a:prstGeom prst="rect">
            <a:avLst/>
          </a:prstGeom>
        </p:spPr>
      </p:pic>
      <p:pic>
        <p:nvPicPr>
          <p:cNvPr id="105" name="Image 104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684" y="3007394"/>
            <a:ext cx="474395" cy="948790"/>
          </a:xfrm>
          <a:prstGeom prst="rect">
            <a:avLst/>
          </a:prstGeom>
        </p:spPr>
      </p:pic>
      <p:pic>
        <p:nvPicPr>
          <p:cNvPr id="106" name="Image 105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079" y="3007394"/>
            <a:ext cx="474395" cy="948790"/>
          </a:xfrm>
          <a:prstGeom prst="rect">
            <a:avLst/>
          </a:prstGeom>
        </p:spPr>
      </p:pic>
      <p:pic>
        <p:nvPicPr>
          <p:cNvPr id="107" name="Image 106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474" y="3007394"/>
            <a:ext cx="474395" cy="948790"/>
          </a:xfrm>
          <a:prstGeom prst="rect">
            <a:avLst/>
          </a:prstGeom>
        </p:spPr>
      </p:pic>
      <p:pic>
        <p:nvPicPr>
          <p:cNvPr id="108" name="Image 107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869" y="3007394"/>
            <a:ext cx="474395" cy="948790"/>
          </a:xfrm>
          <a:prstGeom prst="rect">
            <a:avLst/>
          </a:prstGeom>
        </p:spPr>
      </p:pic>
      <p:pic>
        <p:nvPicPr>
          <p:cNvPr id="109" name="Image 108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264" y="3007394"/>
            <a:ext cx="474395" cy="948790"/>
          </a:xfrm>
          <a:prstGeom prst="rect">
            <a:avLst/>
          </a:prstGeom>
        </p:spPr>
      </p:pic>
      <p:pic>
        <p:nvPicPr>
          <p:cNvPr id="110" name="Image 109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445" y="3007394"/>
            <a:ext cx="474395" cy="948790"/>
          </a:xfrm>
          <a:prstGeom prst="rect">
            <a:avLst/>
          </a:prstGeom>
        </p:spPr>
      </p:pic>
      <p:pic>
        <p:nvPicPr>
          <p:cNvPr id="111" name="Image 110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840" y="3007394"/>
            <a:ext cx="474395" cy="948790"/>
          </a:xfrm>
          <a:prstGeom prst="rect">
            <a:avLst/>
          </a:prstGeom>
        </p:spPr>
      </p:pic>
      <p:sp>
        <p:nvSpPr>
          <p:cNvPr id="112" name="Rectangle 111"/>
          <p:cNvSpPr/>
          <p:nvPr/>
        </p:nvSpPr>
        <p:spPr>
          <a:xfrm>
            <a:off x="2338362" y="2859105"/>
            <a:ext cx="3209995" cy="1232899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ZoneTexte 113"/>
          <p:cNvSpPr txBox="1"/>
          <p:nvPr/>
        </p:nvSpPr>
        <p:spPr>
          <a:xfrm>
            <a:off x="6948740" y="4120432"/>
            <a:ext cx="53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100</a:t>
            </a:r>
            <a:endParaRPr lang="fr-FR" b="1" dirty="0"/>
          </a:p>
        </p:txBody>
      </p:sp>
      <p:sp>
        <p:nvSpPr>
          <p:cNvPr id="115" name="ZoneTexte 114"/>
          <p:cNvSpPr txBox="1"/>
          <p:nvPr/>
        </p:nvSpPr>
        <p:spPr>
          <a:xfrm>
            <a:off x="5338353" y="41359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68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6" name="Espace réservé du contenu 2"/>
          <p:cNvSpPr>
            <a:spLocks noGrp="1"/>
          </p:cNvSpPr>
          <p:nvPr>
            <p:ph idx="1"/>
          </p:nvPr>
        </p:nvSpPr>
        <p:spPr>
          <a:xfrm>
            <a:off x="688330" y="1804612"/>
            <a:ext cx="7954900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Pour 100 personnes </a:t>
            </a:r>
            <a:r>
              <a:rPr lang="fr-FR" b="1" dirty="0" smtClean="0">
                <a:solidFill>
                  <a:srgbClr val="FF0000"/>
                </a:solidFill>
              </a:rPr>
              <a:t>en interruption de carrière </a:t>
            </a:r>
            <a:r>
              <a:rPr lang="fr-FR" dirty="0" smtClean="0"/>
              <a:t>ou </a:t>
            </a:r>
            <a:r>
              <a:rPr lang="fr-FR" b="1" dirty="0" smtClean="0">
                <a:solidFill>
                  <a:srgbClr val="FF0000"/>
                </a:solidFill>
              </a:rPr>
              <a:t>crédit-temps</a:t>
            </a:r>
            <a:r>
              <a:rPr lang="fr-FR" dirty="0" smtClean="0"/>
              <a:t> on compte 68 femmes pour 32 hommes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4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parmi les 65 personnes </a:t>
            </a:r>
            <a:r>
              <a:rPr lang="fr-FR" b="1" dirty="0" smtClean="0">
                <a:solidFill>
                  <a:srgbClr val="FF0000"/>
                </a:solidFill>
              </a:rPr>
              <a:t>en âge de travailler </a:t>
            </a:r>
          </a:p>
          <a:p>
            <a:pPr marL="0" indent="0" algn="ctr">
              <a:buNone/>
            </a:pPr>
            <a:r>
              <a:rPr lang="fr-FR" dirty="0"/>
              <a:t>2</a:t>
            </a:r>
            <a:r>
              <a:rPr lang="fr-FR" dirty="0" smtClean="0"/>
              <a:t>1 personnes ne </a:t>
            </a:r>
            <a:r>
              <a:rPr lang="fr-FR" b="1" dirty="0" smtClean="0">
                <a:solidFill>
                  <a:srgbClr val="FF0000"/>
                </a:solidFill>
              </a:rPr>
              <a:t>travaillent pas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                                   </a:t>
            </a:r>
            <a:r>
              <a:rPr lang="fr-FR" b="1" dirty="0" smtClean="0">
                <a:solidFill>
                  <a:srgbClr val="000000"/>
                </a:solidFill>
              </a:rPr>
              <a:t>  et  </a:t>
            </a:r>
            <a:r>
              <a:rPr lang="fr-FR" dirty="0" smtClean="0"/>
              <a:t>ne</a:t>
            </a:r>
            <a:r>
              <a:rPr lang="fr-FR" b="1" dirty="0" smtClean="0">
                <a:solidFill>
                  <a:srgbClr val="FF0000"/>
                </a:solidFill>
              </a:rPr>
              <a:t> recherchent pas un emploi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rgbClr val="800000"/>
                </a:solidFill>
              </a:rPr>
              <a:t>on dit que </a:t>
            </a:r>
            <a:r>
              <a:rPr lang="fr-FR" b="1" dirty="0" smtClean="0">
                <a:solidFill>
                  <a:srgbClr val="FF0000"/>
                </a:solidFill>
              </a:rPr>
              <a:t>le taux d’inactivité</a:t>
            </a:r>
            <a:r>
              <a:rPr lang="fr-FR" dirty="0" smtClean="0">
                <a:solidFill>
                  <a:schemeClr val="tx1"/>
                </a:solidFill>
              </a:rPr>
              <a:t> est de 21/65 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 ou  32%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</p:txBody>
      </p:sp>
      <p:grpSp>
        <p:nvGrpSpPr>
          <p:cNvPr id="19" name="Grouper 18"/>
          <p:cNvGrpSpPr/>
          <p:nvPr/>
        </p:nvGrpSpPr>
        <p:grpSpPr>
          <a:xfrm>
            <a:off x="1813052" y="4988447"/>
            <a:ext cx="4743950" cy="948790"/>
            <a:chOff x="1128460" y="5326123"/>
            <a:chExt cx="4743950" cy="948790"/>
          </a:xfrm>
        </p:grpSpPr>
        <p:pic>
          <p:nvPicPr>
            <p:cNvPr id="9" name="Image 8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460" y="5326123"/>
              <a:ext cx="474395" cy="948790"/>
            </a:xfrm>
            <a:prstGeom prst="rect">
              <a:avLst/>
            </a:prstGeom>
          </p:spPr>
        </p:pic>
        <p:pic>
          <p:nvPicPr>
            <p:cNvPr id="10" name="Image 9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855" y="5326123"/>
              <a:ext cx="474395" cy="948790"/>
            </a:xfrm>
            <a:prstGeom prst="rect">
              <a:avLst/>
            </a:prstGeom>
          </p:spPr>
        </p:pic>
        <p:pic>
          <p:nvPicPr>
            <p:cNvPr id="11" name="Image 10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250" y="5326123"/>
              <a:ext cx="474395" cy="948790"/>
            </a:xfrm>
            <a:prstGeom prst="rect">
              <a:avLst/>
            </a:prstGeom>
          </p:spPr>
        </p:pic>
        <p:pic>
          <p:nvPicPr>
            <p:cNvPr id="12" name="Image 11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1645" y="5326123"/>
              <a:ext cx="474395" cy="948790"/>
            </a:xfrm>
            <a:prstGeom prst="rect">
              <a:avLst/>
            </a:prstGeom>
          </p:spPr>
        </p:pic>
        <p:pic>
          <p:nvPicPr>
            <p:cNvPr id="13" name="Image 12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6040" y="5326123"/>
              <a:ext cx="474395" cy="948790"/>
            </a:xfrm>
            <a:prstGeom prst="rect">
              <a:avLst/>
            </a:prstGeom>
          </p:spPr>
        </p:pic>
        <p:pic>
          <p:nvPicPr>
            <p:cNvPr id="14" name="Image 13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0435" y="5326123"/>
              <a:ext cx="474395" cy="948790"/>
            </a:xfrm>
            <a:prstGeom prst="rect">
              <a:avLst/>
            </a:prstGeom>
          </p:spPr>
        </p:pic>
        <p:pic>
          <p:nvPicPr>
            <p:cNvPr id="15" name="Image 14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4830" y="5326123"/>
              <a:ext cx="474395" cy="948790"/>
            </a:xfrm>
            <a:prstGeom prst="rect">
              <a:avLst/>
            </a:prstGeom>
          </p:spPr>
        </p:pic>
        <p:pic>
          <p:nvPicPr>
            <p:cNvPr id="16" name="Image 15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9225" y="5326123"/>
              <a:ext cx="474395" cy="948790"/>
            </a:xfrm>
            <a:prstGeom prst="rect">
              <a:avLst/>
            </a:prstGeom>
          </p:spPr>
        </p:pic>
        <p:pic>
          <p:nvPicPr>
            <p:cNvPr id="17" name="Image 16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3620" y="5326123"/>
              <a:ext cx="474395" cy="948790"/>
            </a:xfrm>
            <a:prstGeom prst="rect">
              <a:avLst/>
            </a:prstGeom>
          </p:spPr>
        </p:pic>
        <p:pic>
          <p:nvPicPr>
            <p:cNvPr id="18" name="Image 17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8015" y="5326123"/>
              <a:ext cx="474395" cy="948790"/>
            </a:xfrm>
            <a:prstGeom prst="rect">
              <a:avLst/>
            </a:prstGeom>
          </p:spPr>
        </p:pic>
      </p:grpSp>
      <p:sp>
        <p:nvSpPr>
          <p:cNvPr id="21" name="Rectangle 20"/>
          <p:cNvSpPr/>
          <p:nvPr/>
        </p:nvSpPr>
        <p:spPr>
          <a:xfrm>
            <a:off x="1813051" y="4832622"/>
            <a:ext cx="4743951" cy="1232899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32% de personnes « inactives »</a:t>
            </a:r>
            <a:br>
              <a:rPr lang="fr-FR" dirty="0" smtClean="0"/>
            </a:br>
            <a:r>
              <a:rPr lang="fr-FR" sz="3100" dirty="0" smtClean="0"/>
              <a:t>(ni travailleurs et ni chômeurs)</a:t>
            </a:r>
            <a:endParaRPr lang="fr-FR" sz="3100" dirty="0"/>
          </a:p>
        </p:txBody>
      </p:sp>
      <p:sp>
        <p:nvSpPr>
          <p:cNvPr id="20" name="Rectangle 19"/>
          <p:cNvSpPr/>
          <p:nvPr/>
        </p:nvSpPr>
        <p:spPr>
          <a:xfrm>
            <a:off x="1813051" y="4828170"/>
            <a:ext cx="1528293" cy="1232899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6288163" y="6061069"/>
            <a:ext cx="53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100</a:t>
            </a:r>
            <a:endParaRPr lang="fr-FR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3131340" y="6065521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32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9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0112" y="1854412"/>
            <a:ext cx="7345363" cy="3931920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parmi les 21 personnes </a:t>
            </a:r>
            <a:r>
              <a:rPr lang="fr-FR" b="1" dirty="0" smtClean="0">
                <a:solidFill>
                  <a:srgbClr val="FF0000"/>
                </a:solidFill>
              </a:rPr>
              <a:t>inactives  </a:t>
            </a:r>
          </a:p>
          <a:p>
            <a:pPr marL="0" indent="0" algn="ctr">
              <a:buNone/>
            </a:pP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grpSp>
        <p:nvGrpSpPr>
          <p:cNvPr id="4" name="Grouper 3"/>
          <p:cNvGrpSpPr/>
          <p:nvPr/>
        </p:nvGrpSpPr>
        <p:grpSpPr>
          <a:xfrm>
            <a:off x="4047101" y="2512440"/>
            <a:ext cx="3928506" cy="843166"/>
            <a:chOff x="2778841" y="2830873"/>
            <a:chExt cx="4743951" cy="1237351"/>
          </a:xfrm>
        </p:grpSpPr>
        <p:grpSp>
          <p:nvGrpSpPr>
            <p:cNvPr id="19" name="Grouper 18"/>
            <p:cNvGrpSpPr/>
            <p:nvPr/>
          </p:nvGrpSpPr>
          <p:grpSpPr>
            <a:xfrm>
              <a:off x="2778842" y="2991150"/>
              <a:ext cx="4743950" cy="948790"/>
              <a:chOff x="1128460" y="5326123"/>
              <a:chExt cx="4743950" cy="948790"/>
            </a:xfrm>
          </p:grpSpPr>
          <p:pic>
            <p:nvPicPr>
              <p:cNvPr id="9" name="Image 8" descr="silhouette-homme.pn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28460" y="5326123"/>
                <a:ext cx="474395" cy="948790"/>
              </a:xfrm>
              <a:prstGeom prst="rect">
                <a:avLst/>
              </a:prstGeom>
            </p:spPr>
          </p:pic>
          <p:pic>
            <p:nvPicPr>
              <p:cNvPr id="10" name="Image 9" descr="silhouette-homme.pn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02855" y="5326123"/>
                <a:ext cx="474395" cy="948790"/>
              </a:xfrm>
              <a:prstGeom prst="rect">
                <a:avLst/>
              </a:prstGeom>
            </p:spPr>
          </p:pic>
          <p:pic>
            <p:nvPicPr>
              <p:cNvPr id="11" name="Image 10" descr="silhouette-homme.pn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7250" y="5326123"/>
                <a:ext cx="474395" cy="948790"/>
              </a:xfrm>
              <a:prstGeom prst="rect">
                <a:avLst/>
              </a:prstGeom>
            </p:spPr>
          </p:pic>
          <p:pic>
            <p:nvPicPr>
              <p:cNvPr id="12" name="Image 11" descr="silhouette-homme.pn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51645" y="5326123"/>
                <a:ext cx="474395" cy="948790"/>
              </a:xfrm>
              <a:prstGeom prst="rect">
                <a:avLst/>
              </a:prstGeom>
            </p:spPr>
          </p:pic>
          <p:pic>
            <p:nvPicPr>
              <p:cNvPr id="13" name="Image 12" descr="silhouette-homme.pn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6040" y="5326123"/>
                <a:ext cx="474395" cy="948790"/>
              </a:xfrm>
              <a:prstGeom prst="rect">
                <a:avLst/>
              </a:prstGeom>
            </p:spPr>
          </p:pic>
          <p:pic>
            <p:nvPicPr>
              <p:cNvPr id="14" name="Image 13" descr="silhouette-homme.pn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00435" y="5326123"/>
                <a:ext cx="474395" cy="948790"/>
              </a:xfrm>
              <a:prstGeom prst="rect">
                <a:avLst/>
              </a:prstGeom>
            </p:spPr>
          </p:pic>
          <p:pic>
            <p:nvPicPr>
              <p:cNvPr id="15" name="Image 14" descr="silhouette-homme.pn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74830" y="5326123"/>
                <a:ext cx="474395" cy="948790"/>
              </a:xfrm>
              <a:prstGeom prst="rect">
                <a:avLst/>
              </a:prstGeom>
            </p:spPr>
          </p:pic>
          <p:pic>
            <p:nvPicPr>
              <p:cNvPr id="16" name="Image 15" descr="silhouette-homme.pn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49225" y="5326123"/>
                <a:ext cx="474395" cy="948790"/>
              </a:xfrm>
              <a:prstGeom prst="rect">
                <a:avLst/>
              </a:prstGeom>
            </p:spPr>
          </p:pic>
          <p:pic>
            <p:nvPicPr>
              <p:cNvPr id="17" name="Image 16" descr="silhouette-homme.pn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23620" y="5326123"/>
                <a:ext cx="474395" cy="948790"/>
              </a:xfrm>
              <a:prstGeom prst="rect">
                <a:avLst/>
              </a:prstGeom>
            </p:spPr>
          </p:pic>
          <p:pic>
            <p:nvPicPr>
              <p:cNvPr id="18" name="Image 17" descr="silhouette-homme.pn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98015" y="5326123"/>
                <a:ext cx="474395" cy="948790"/>
              </a:xfrm>
              <a:prstGeom prst="rect">
                <a:avLst/>
              </a:prstGeom>
            </p:spPr>
          </p:pic>
        </p:grpSp>
        <p:sp>
          <p:nvSpPr>
            <p:cNvPr id="21" name="Rectangle 20"/>
            <p:cNvSpPr/>
            <p:nvPr/>
          </p:nvSpPr>
          <p:spPr>
            <a:xfrm>
              <a:off x="2778841" y="2835325"/>
              <a:ext cx="4743951" cy="1232899"/>
            </a:xfrm>
            <a:prstGeom prst="rect">
              <a:avLst/>
            </a:prstGeom>
            <a:solidFill>
              <a:schemeClr val="bg2">
                <a:alpha val="1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78841" y="2830873"/>
              <a:ext cx="4743951" cy="1232899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ZoneTexte 22"/>
          <p:cNvSpPr txBox="1"/>
          <p:nvPr/>
        </p:nvSpPr>
        <p:spPr>
          <a:xfrm>
            <a:off x="8089126" y="268850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10</a:t>
            </a:r>
            <a:endParaRPr lang="fr-FR" b="1" dirty="0">
              <a:solidFill>
                <a:srgbClr val="FF0000"/>
              </a:solidFill>
            </a:endParaRPr>
          </a:p>
        </p:txBody>
      </p:sp>
      <p:grpSp>
        <p:nvGrpSpPr>
          <p:cNvPr id="25" name="Grouper 24"/>
          <p:cNvGrpSpPr/>
          <p:nvPr/>
        </p:nvGrpSpPr>
        <p:grpSpPr>
          <a:xfrm>
            <a:off x="4047103" y="3614189"/>
            <a:ext cx="1571402" cy="646532"/>
            <a:chOff x="1128460" y="5326123"/>
            <a:chExt cx="1897580" cy="948790"/>
          </a:xfrm>
        </p:grpSpPr>
        <p:pic>
          <p:nvPicPr>
            <p:cNvPr id="28" name="Image 27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460" y="5326123"/>
              <a:ext cx="474395" cy="948790"/>
            </a:xfrm>
            <a:prstGeom prst="rect">
              <a:avLst/>
            </a:prstGeom>
          </p:spPr>
        </p:pic>
        <p:pic>
          <p:nvPicPr>
            <p:cNvPr id="29" name="Image 28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855" y="5326123"/>
              <a:ext cx="474395" cy="948790"/>
            </a:xfrm>
            <a:prstGeom prst="rect">
              <a:avLst/>
            </a:prstGeom>
          </p:spPr>
        </p:pic>
        <p:pic>
          <p:nvPicPr>
            <p:cNvPr id="30" name="Image 29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250" y="5326123"/>
              <a:ext cx="474395" cy="948790"/>
            </a:xfrm>
            <a:prstGeom prst="rect">
              <a:avLst/>
            </a:prstGeom>
          </p:spPr>
        </p:pic>
        <p:pic>
          <p:nvPicPr>
            <p:cNvPr id="31" name="Image 30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1645" y="5326123"/>
              <a:ext cx="474395" cy="948790"/>
            </a:xfrm>
            <a:prstGeom prst="rect">
              <a:avLst/>
            </a:prstGeom>
          </p:spPr>
        </p:pic>
      </p:grpSp>
      <p:sp>
        <p:nvSpPr>
          <p:cNvPr id="26" name="Rectangle 25"/>
          <p:cNvSpPr/>
          <p:nvPr/>
        </p:nvSpPr>
        <p:spPr>
          <a:xfrm>
            <a:off x="4047102" y="3508006"/>
            <a:ext cx="1571405" cy="840132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047102" y="3504972"/>
            <a:ext cx="1571405" cy="840132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Titre 1"/>
          <p:cNvSpPr txBox="1">
            <a:spLocks/>
          </p:cNvSpPr>
          <p:nvPr/>
        </p:nvSpPr>
        <p:spPr>
          <a:xfrm>
            <a:off x="980924" y="310255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Qui sont ces personnes « inactives » ?</a:t>
            </a:r>
            <a:endParaRPr lang="fr-FR" dirty="0"/>
          </a:p>
        </p:txBody>
      </p:sp>
      <p:grpSp>
        <p:nvGrpSpPr>
          <p:cNvPr id="67" name="Grouper 66"/>
          <p:cNvGrpSpPr/>
          <p:nvPr/>
        </p:nvGrpSpPr>
        <p:grpSpPr>
          <a:xfrm>
            <a:off x="4047104" y="4606721"/>
            <a:ext cx="1178552" cy="646532"/>
            <a:chOff x="1128460" y="5326123"/>
            <a:chExt cx="1423185" cy="948790"/>
          </a:xfrm>
        </p:grpSpPr>
        <p:pic>
          <p:nvPicPr>
            <p:cNvPr id="68" name="Image 67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460" y="5326123"/>
              <a:ext cx="474395" cy="948790"/>
            </a:xfrm>
            <a:prstGeom prst="rect">
              <a:avLst/>
            </a:prstGeom>
          </p:spPr>
        </p:pic>
        <p:pic>
          <p:nvPicPr>
            <p:cNvPr id="69" name="Image 68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855" y="5326123"/>
              <a:ext cx="474395" cy="948790"/>
            </a:xfrm>
            <a:prstGeom prst="rect">
              <a:avLst/>
            </a:prstGeom>
          </p:spPr>
        </p:pic>
        <p:pic>
          <p:nvPicPr>
            <p:cNvPr id="70" name="Image 69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250" y="5326123"/>
              <a:ext cx="474395" cy="948790"/>
            </a:xfrm>
            <a:prstGeom prst="rect">
              <a:avLst/>
            </a:prstGeom>
          </p:spPr>
        </p:pic>
      </p:grpSp>
      <p:sp>
        <p:nvSpPr>
          <p:cNvPr id="72" name="Rectangle 71"/>
          <p:cNvSpPr/>
          <p:nvPr/>
        </p:nvSpPr>
        <p:spPr>
          <a:xfrm>
            <a:off x="4047103" y="4500538"/>
            <a:ext cx="1178555" cy="840132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4047104" y="4497504"/>
            <a:ext cx="1178554" cy="840132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4" name="Grouper 73"/>
          <p:cNvGrpSpPr/>
          <p:nvPr/>
        </p:nvGrpSpPr>
        <p:grpSpPr>
          <a:xfrm>
            <a:off x="4047105" y="5578951"/>
            <a:ext cx="785701" cy="646532"/>
            <a:chOff x="1128460" y="5326123"/>
            <a:chExt cx="948790" cy="948790"/>
          </a:xfrm>
        </p:grpSpPr>
        <p:pic>
          <p:nvPicPr>
            <p:cNvPr id="75" name="Image 74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460" y="5326123"/>
              <a:ext cx="474395" cy="948790"/>
            </a:xfrm>
            <a:prstGeom prst="rect">
              <a:avLst/>
            </a:prstGeom>
          </p:spPr>
        </p:pic>
        <p:pic>
          <p:nvPicPr>
            <p:cNvPr id="76" name="Image 75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855" y="5326123"/>
              <a:ext cx="474395" cy="948790"/>
            </a:xfrm>
            <a:prstGeom prst="rect">
              <a:avLst/>
            </a:prstGeom>
          </p:spPr>
        </p:pic>
      </p:grpSp>
      <p:sp>
        <p:nvSpPr>
          <p:cNvPr id="79" name="Rectangle 78"/>
          <p:cNvSpPr/>
          <p:nvPr/>
        </p:nvSpPr>
        <p:spPr>
          <a:xfrm>
            <a:off x="4047104" y="5472768"/>
            <a:ext cx="785703" cy="840132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4047104" y="5469734"/>
            <a:ext cx="785703" cy="840132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5801351" y="3740919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5381344" y="4727238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3" name="ZoneTexte 82"/>
          <p:cNvSpPr txBox="1"/>
          <p:nvPr/>
        </p:nvSpPr>
        <p:spPr>
          <a:xfrm>
            <a:off x="5015654" y="5688899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4" name="Espace réservé du contenu 2"/>
          <p:cNvSpPr txBox="1">
            <a:spLocks/>
          </p:cNvSpPr>
          <p:nvPr/>
        </p:nvSpPr>
        <p:spPr>
          <a:xfrm>
            <a:off x="900112" y="2424540"/>
            <a:ext cx="2601517" cy="10901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Prépensionnés ou pension anticipées (+ 50ans)</a:t>
            </a:r>
            <a:endParaRPr lang="fr-FR" dirty="0"/>
          </a:p>
        </p:txBody>
      </p:sp>
      <p:sp>
        <p:nvSpPr>
          <p:cNvPr id="85" name="Espace réservé du contenu 2"/>
          <p:cNvSpPr txBox="1">
            <a:spLocks/>
          </p:cNvSpPr>
          <p:nvPr/>
        </p:nvSpPr>
        <p:spPr>
          <a:xfrm>
            <a:off x="980924" y="3614189"/>
            <a:ext cx="2601517" cy="7459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Elèves ou étudiants</a:t>
            </a:r>
            <a:endParaRPr lang="fr-FR" dirty="0"/>
          </a:p>
        </p:txBody>
      </p:sp>
      <p:sp>
        <p:nvSpPr>
          <p:cNvPr id="86" name="Espace réservé du contenu 2"/>
          <p:cNvSpPr txBox="1">
            <a:spLocks/>
          </p:cNvSpPr>
          <p:nvPr/>
        </p:nvSpPr>
        <p:spPr>
          <a:xfrm>
            <a:off x="1052512" y="4518290"/>
            <a:ext cx="2601517" cy="7459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Femmes ou hommes au foyer</a:t>
            </a:r>
            <a:endParaRPr lang="fr-FR" dirty="0"/>
          </a:p>
        </p:txBody>
      </p:sp>
      <p:sp>
        <p:nvSpPr>
          <p:cNvPr id="87" name="Espace réservé du contenu 2"/>
          <p:cNvSpPr txBox="1">
            <a:spLocks/>
          </p:cNvSpPr>
          <p:nvPr/>
        </p:nvSpPr>
        <p:spPr>
          <a:xfrm>
            <a:off x="1204912" y="5483747"/>
            <a:ext cx="2601517" cy="7459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Incapacité de travailler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26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0112" y="1779202"/>
            <a:ext cx="7345363" cy="3931920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32 femmes pour 1 hommes décident de </a:t>
            </a:r>
            <a:r>
              <a:rPr lang="fr-FR" b="1" dirty="0" smtClean="0">
                <a:solidFill>
                  <a:srgbClr val="FF0000"/>
                </a:solidFill>
              </a:rPr>
              <a:t>ne pas travailler </a:t>
            </a:r>
            <a:r>
              <a:rPr lang="fr-FR" dirty="0" smtClean="0"/>
              <a:t>pour prendre soin de leur famille.</a:t>
            </a:r>
            <a:endParaRPr lang="fr-FR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Femmes et hommes au foyer</a:t>
            </a:r>
            <a:endParaRPr lang="fr-FR" dirty="0"/>
          </a:p>
        </p:txBody>
      </p:sp>
      <p:grpSp>
        <p:nvGrpSpPr>
          <p:cNvPr id="4" name="Grouper 3"/>
          <p:cNvGrpSpPr/>
          <p:nvPr/>
        </p:nvGrpSpPr>
        <p:grpSpPr>
          <a:xfrm>
            <a:off x="1091252" y="2853778"/>
            <a:ext cx="4491116" cy="795603"/>
            <a:chOff x="2203900" y="2853778"/>
            <a:chExt cx="4828873" cy="1232899"/>
          </a:xfrm>
        </p:grpSpPr>
        <p:sp>
          <p:nvSpPr>
            <p:cNvPr id="24" name="Rectangle 23"/>
            <p:cNvSpPr/>
            <p:nvPr/>
          </p:nvSpPr>
          <p:spPr>
            <a:xfrm>
              <a:off x="2203900" y="2853778"/>
              <a:ext cx="4828873" cy="1232899"/>
            </a:xfrm>
            <a:prstGeom prst="rect">
              <a:avLst/>
            </a:prstGeom>
            <a:solidFill>
              <a:schemeClr val="bg2">
                <a:alpha val="1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5" name="Image 24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1251" y="2997956"/>
              <a:ext cx="474395" cy="948790"/>
            </a:xfrm>
            <a:prstGeom prst="rect">
              <a:avLst/>
            </a:prstGeom>
          </p:spPr>
        </p:pic>
        <p:pic>
          <p:nvPicPr>
            <p:cNvPr id="26" name="Image 25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5646" y="2997956"/>
              <a:ext cx="474395" cy="948790"/>
            </a:xfrm>
            <a:prstGeom prst="rect">
              <a:avLst/>
            </a:prstGeom>
          </p:spPr>
        </p:pic>
        <p:pic>
          <p:nvPicPr>
            <p:cNvPr id="27" name="Image 26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0041" y="2997956"/>
              <a:ext cx="474395" cy="948790"/>
            </a:xfrm>
            <a:prstGeom prst="rect">
              <a:avLst/>
            </a:prstGeom>
          </p:spPr>
        </p:pic>
        <p:pic>
          <p:nvPicPr>
            <p:cNvPr id="28" name="Image 27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3222" y="2997956"/>
              <a:ext cx="474395" cy="948790"/>
            </a:xfrm>
            <a:prstGeom prst="rect">
              <a:avLst/>
            </a:prstGeom>
          </p:spPr>
        </p:pic>
        <p:pic>
          <p:nvPicPr>
            <p:cNvPr id="29" name="Image 28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17" y="2997956"/>
              <a:ext cx="474395" cy="948790"/>
            </a:xfrm>
            <a:prstGeom prst="rect">
              <a:avLst/>
            </a:prstGeom>
          </p:spPr>
        </p:pic>
        <p:pic>
          <p:nvPicPr>
            <p:cNvPr id="30" name="Image 29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2012" y="2997956"/>
              <a:ext cx="474395" cy="948790"/>
            </a:xfrm>
            <a:prstGeom prst="rect">
              <a:avLst/>
            </a:prstGeom>
          </p:spPr>
        </p:pic>
        <p:pic>
          <p:nvPicPr>
            <p:cNvPr id="31" name="Image 30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6407" y="2997956"/>
              <a:ext cx="474395" cy="948790"/>
            </a:xfrm>
            <a:prstGeom prst="rect">
              <a:avLst/>
            </a:prstGeom>
          </p:spPr>
        </p:pic>
        <p:pic>
          <p:nvPicPr>
            <p:cNvPr id="32" name="Image 31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0802" y="2997956"/>
              <a:ext cx="474395" cy="948790"/>
            </a:xfrm>
            <a:prstGeom prst="rect">
              <a:avLst/>
            </a:prstGeom>
          </p:spPr>
        </p:pic>
        <p:pic>
          <p:nvPicPr>
            <p:cNvPr id="33" name="Image 32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3983" y="2997956"/>
              <a:ext cx="474395" cy="948790"/>
            </a:xfrm>
            <a:prstGeom prst="rect">
              <a:avLst/>
            </a:prstGeom>
          </p:spPr>
        </p:pic>
        <p:pic>
          <p:nvPicPr>
            <p:cNvPr id="34" name="Image 33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8378" y="2997956"/>
              <a:ext cx="474395" cy="948790"/>
            </a:xfrm>
            <a:prstGeom prst="rect">
              <a:avLst/>
            </a:prstGeom>
          </p:spPr>
        </p:pic>
      </p:grpSp>
      <p:grpSp>
        <p:nvGrpSpPr>
          <p:cNvPr id="38" name="Grouper 37"/>
          <p:cNvGrpSpPr/>
          <p:nvPr/>
        </p:nvGrpSpPr>
        <p:grpSpPr>
          <a:xfrm>
            <a:off x="1083396" y="3652122"/>
            <a:ext cx="4491116" cy="795603"/>
            <a:chOff x="2203900" y="2853778"/>
            <a:chExt cx="4828873" cy="1232899"/>
          </a:xfrm>
        </p:grpSpPr>
        <p:sp>
          <p:nvSpPr>
            <p:cNvPr id="39" name="Rectangle 38"/>
            <p:cNvSpPr/>
            <p:nvPr/>
          </p:nvSpPr>
          <p:spPr>
            <a:xfrm>
              <a:off x="2203900" y="2853778"/>
              <a:ext cx="4828873" cy="1232899"/>
            </a:xfrm>
            <a:prstGeom prst="rect">
              <a:avLst/>
            </a:prstGeom>
            <a:solidFill>
              <a:schemeClr val="bg2">
                <a:alpha val="1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0" name="Image 39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1251" y="2997956"/>
              <a:ext cx="474395" cy="948790"/>
            </a:xfrm>
            <a:prstGeom prst="rect">
              <a:avLst/>
            </a:prstGeom>
          </p:spPr>
        </p:pic>
        <p:pic>
          <p:nvPicPr>
            <p:cNvPr id="41" name="Image 40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5646" y="2997956"/>
              <a:ext cx="474395" cy="948790"/>
            </a:xfrm>
            <a:prstGeom prst="rect">
              <a:avLst/>
            </a:prstGeom>
          </p:spPr>
        </p:pic>
        <p:pic>
          <p:nvPicPr>
            <p:cNvPr id="42" name="Image 41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0041" y="2997956"/>
              <a:ext cx="474395" cy="948790"/>
            </a:xfrm>
            <a:prstGeom prst="rect">
              <a:avLst/>
            </a:prstGeom>
          </p:spPr>
        </p:pic>
        <p:pic>
          <p:nvPicPr>
            <p:cNvPr id="43" name="Image 42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3222" y="2997956"/>
              <a:ext cx="474395" cy="948790"/>
            </a:xfrm>
            <a:prstGeom prst="rect">
              <a:avLst/>
            </a:prstGeom>
          </p:spPr>
        </p:pic>
        <p:pic>
          <p:nvPicPr>
            <p:cNvPr id="44" name="Image 43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17" y="2997956"/>
              <a:ext cx="474395" cy="948790"/>
            </a:xfrm>
            <a:prstGeom prst="rect">
              <a:avLst/>
            </a:prstGeom>
          </p:spPr>
        </p:pic>
        <p:pic>
          <p:nvPicPr>
            <p:cNvPr id="45" name="Image 44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2012" y="2997956"/>
              <a:ext cx="474395" cy="948790"/>
            </a:xfrm>
            <a:prstGeom prst="rect">
              <a:avLst/>
            </a:prstGeom>
          </p:spPr>
        </p:pic>
        <p:pic>
          <p:nvPicPr>
            <p:cNvPr id="46" name="Image 45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6407" y="2997956"/>
              <a:ext cx="474395" cy="948790"/>
            </a:xfrm>
            <a:prstGeom prst="rect">
              <a:avLst/>
            </a:prstGeom>
          </p:spPr>
        </p:pic>
        <p:pic>
          <p:nvPicPr>
            <p:cNvPr id="47" name="Image 46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0802" y="2997956"/>
              <a:ext cx="474395" cy="948790"/>
            </a:xfrm>
            <a:prstGeom prst="rect">
              <a:avLst/>
            </a:prstGeom>
          </p:spPr>
        </p:pic>
        <p:pic>
          <p:nvPicPr>
            <p:cNvPr id="48" name="Image 47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3983" y="2997956"/>
              <a:ext cx="474395" cy="948790"/>
            </a:xfrm>
            <a:prstGeom prst="rect">
              <a:avLst/>
            </a:prstGeom>
          </p:spPr>
        </p:pic>
        <p:pic>
          <p:nvPicPr>
            <p:cNvPr id="49" name="Image 48" descr="silhouette-fe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8378" y="2997956"/>
              <a:ext cx="474395" cy="948790"/>
            </a:xfrm>
            <a:prstGeom prst="rect">
              <a:avLst/>
            </a:prstGeom>
          </p:spPr>
        </p:pic>
      </p:grpSp>
      <p:sp>
        <p:nvSpPr>
          <p:cNvPr id="51" name="Rectangle 50"/>
          <p:cNvSpPr/>
          <p:nvPr/>
        </p:nvSpPr>
        <p:spPr>
          <a:xfrm>
            <a:off x="1083396" y="4447725"/>
            <a:ext cx="4491116" cy="795603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2" name="Image 51" descr="silhouette-femm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35" y="4540765"/>
            <a:ext cx="441213" cy="612264"/>
          </a:xfrm>
          <a:prstGeom prst="rect">
            <a:avLst/>
          </a:prstGeom>
        </p:spPr>
      </p:pic>
      <p:pic>
        <p:nvPicPr>
          <p:cNvPr id="53" name="Image 52" descr="silhouette-femm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648" y="4540765"/>
            <a:ext cx="441213" cy="612264"/>
          </a:xfrm>
          <a:prstGeom prst="rect">
            <a:avLst/>
          </a:prstGeom>
        </p:spPr>
      </p:pic>
      <p:pic>
        <p:nvPicPr>
          <p:cNvPr id="54" name="Image 53" descr="silhouette-femm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862" y="4540765"/>
            <a:ext cx="441213" cy="612264"/>
          </a:xfrm>
          <a:prstGeom prst="rect">
            <a:avLst/>
          </a:prstGeom>
        </p:spPr>
      </p:pic>
      <p:pic>
        <p:nvPicPr>
          <p:cNvPr id="55" name="Image 54" descr="silhouette-femm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547" y="4540765"/>
            <a:ext cx="441213" cy="612264"/>
          </a:xfrm>
          <a:prstGeom prst="rect">
            <a:avLst/>
          </a:prstGeom>
        </p:spPr>
      </p:pic>
      <p:pic>
        <p:nvPicPr>
          <p:cNvPr id="56" name="Image 55" descr="silhouette-femm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760" y="4540765"/>
            <a:ext cx="441213" cy="612264"/>
          </a:xfrm>
          <a:prstGeom prst="rect">
            <a:avLst/>
          </a:prstGeom>
        </p:spPr>
      </p:pic>
      <p:pic>
        <p:nvPicPr>
          <p:cNvPr id="57" name="Image 56" descr="silhouette-femm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974" y="4540765"/>
            <a:ext cx="441213" cy="612264"/>
          </a:xfrm>
          <a:prstGeom prst="rect">
            <a:avLst/>
          </a:prstGeom>
        </p:spPr>
      </p:pic>
      <p:pic>
        <p:nvPicPr>
          <p:cNvPr id="58" name="Image 57" descr="silhouette-femm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187" y="4540765"/>
            <a:ext cx="441213" cy="612264"/>
          </a:xfrm>
          <a:prstGeom prst="rect">
            <a:avLst/>
          </a:prstGeom>
        </p:spPr>
      </p:pic>
      <p:pic>
        <p:nvPicPr>
          <p:cNvPr id="59" name="Image 58" descr="silhouette-femm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400" y="4540765"/>
            <a:ext cx="441213" cy="612264"/>
          </a:xfrm>
          <a:prstGeom prst="rect">
            <a:avLst/>
          </a:prstGeom>
        </p:spPr>
      </p:pic>
      <p:pic>
        <p:nvPicPr>
          <p:cNvPr id="60" name="Image 59" descr="silhouette-femm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085" y="4540765"/>
            <a:ext cx="441213" cy="612264"/>
          </a:xfrm>
          <a:prstGeom prst="rect">
            <a:avLst/>
          </a:prstGeom>
        </p:spPr>
      </p:pic>
      <p:pic>
        <p:nvPicPr>
          <p:cNvPr id="61" name="Image 60" descr="silhouette-femm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299" y="4540765"/>
            <a:ext cx="441213" cy="612264"/>
          </a:xfrm>
          <a:prstGeom prst="rect">
            <a:avLst/>
          </a:prstGeom>
        </p:spPr>
      </p:pic>
      <p:pic>
        <p:nvPicPr>
          <p:cNvPr id="62" name="Image 61" descr="silhouette-femm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96" y="5305429"/>
            <a:ext cx="441213" cy="612264"/>
          </a:xfrm>
          <a:prstGeom prst="rect">
            <a:avLst/>
          </a:prstGeom>
        </p:spPr>
      </p:pic>
      <p:pic>
        <p:nvPicPr>
          <p:cNvPr id="63" name="Image 62" descr="silhouette-femm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478" y="5305429"/>
            <a:ext cx="441213" cy="612264"/>
          </a:xfrm>
          <a:prstGeom prst="rect">
            <a:avLst/>
          </a:prstGeom>
        </p:spPr>
      </p:pic>
      <p:sp>
        <p:nvSpPr>
          <p:cNvPr id="64" name="Rectangle 63"/>
          <p:cNvSpPr/>
          <p:nvPr/>
        </p:nvSpPr>
        <p:spPr>
          <a:xfrm>
            <a:off x="1083396" y="5238959"/>
            <a:ext cx="935295" cy="795603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5" name="Image 64" descr="silhouette-ho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157" y="3745162"/>
            <a:ext cx="306132" cy="612264"/>
          </a:xfrm>
          <a:prstGeom prst="rect">
            <a:avLst/>
          </a:prstGeom>
        </p:spPr>
      </p:pic>
      <p:sp>
        <p:nvSpPr>
          <p:cNvPr id="66" name="ZoneTexte 65"/>
          <p:cNvSpPr txBox="1"/>
          <p:nvPr/>
        </p:nvSpPr>
        <p:spPr>
          <a:xfrm>
            <a:off x="2724389" y="5526456"/>
            <a:ext cx="1253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32 femmes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689168" y="4447725"/>
            <a:ext cx="1111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 homme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46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re 1"/>
          <p:cNvSpPr txBox="1">
            <a:spLocks/>
          </p:cNvSpPr>
          <p:nvPr/>
        </p:nvSpPr>
        <p:spPr>
          <a:xfrm>
            <a:off x="980924" y="310255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Et enfin… </a:t>
            </a:r>
            <a:br>
              <a:rPr lang="fr-FR" dirty="0" smtClean="0"/>
            </a:br>
            <a:r>
              <a:rPr lang="fr-FR" dirty="0" smtClean="0"/>
              <a:t>souvent oubliés des statistiques </a:t>
            </a:r>
            <a:endParaRPr lang="fr-FR" dirty="0"/>
          </a:p>
        </p:txBody>
      </p:sp>
      <p:sp>
        <p:nvSpPr>
          <p:cNvPr id="45" name="Espace réservé du contenu 2"/>
          <p:cNvSpPr>
            <a:spLocks noGrp="1"/>
          </p:cNvSpPr>
          <p:nvPr>
            <p:ph idx="1"/>
          </p:nvPr>
        </p:nvSpPr>
        <p:spPr>
          <a:xfrm>
            <a:off x="567166" y="1779202"/>
            <a:ext cx="7678310" cy="393192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jeunes sortis de l’école inscrit à l’ONEM (en stage)</a:t>
            </a:r>
          </a:p>
          <a:p>
            <a:r>
              <a:rPr lang="fr-FR" dirty="0" smtClean="0"/>
              <a:t>Les bénéficiaires d’un revenu d’insertion social (CPAS)</a:t>
            </a:r>
            <a:br>
              <a:rPr lang="fr-FR" dirty="0" smtClean="0"/>
            </a:br>
            <a:r>
              <a:rPr lang="fr-FR" dirty="0" smtClean="0"/>
              <a:t>Ils sont 123.000 dont 20.000 étudiants ! </a:t>
            </a:r>
          </a:p>
          <a:p>
            <a:r>
              <a:rPr lang="fr-FR" dirty="0" smtClean="0"/>
              <a:t>Les personnes qui n’ont droit à aucune allocation et qui aimeraient avoir également un emploi (notamment les personnes exclues du chômage)</a:t>
            </a:r>
          </a:p>
          <a:p>
            <a:pPr algn="ctr"/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000000"/>
                </a:solidFill>
              </a:rPr>
              <a:t>(*) Rappel : Aujourd’hui, il y a 296.000 chômeurs en Belgique</a:t>
            </a:r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76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9600" dirty="0" smtClean="0"/>
              <a:t>Merci.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81935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11.500.000 habitants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c’est le nombre de personnes </a:t>
            </a:r>
            <a:r>
              <a:rPr lang="fr-FR" b="1" dirty="0" smtClean="0">
                <a:solidFill>
                  <a:srgbClr val="FF0000"/>
                </a:solidFill>
              </a:rPr>
              <a:t>vivant en Belgique </a:t>
            </a:r>
            <a:endParaRPr lang="fr-FR" dirty="0" smtClean="0"/>
          </a:p>
        </p:txBody>
      </p:sp>
      <p:pic>
        <p:nvPicPr>
          <p:cNvPr id="5" name="Image 4" descr="carte-belgiqu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827" y="3212040"/>
            <a:ext cx="3107080" cy="310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79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65% de personnes </a:t>
            </a:r>
            <a:br>
              <a:rPr lang="fr-FR" dirty="0" smtClean="0"/>
            </a:br>
            <a:r>
              <a:rPr lang="fr-FR" dirty="0" smtClean="0"/>
              <a:t>âgées de 15 à 64 ans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Pour 100 personnes </a:t>
            </a:r>
            <a:r>
              <a:rPr lang="fr-FR" b="1" dirty="0" smtClean="0">
                <a:solidFill>
                  <a:srgbClr val="FF0000"/>
                </a:solidFill>
              </a:rPr>
              <a:t>vivant en Belgique</a:t>
            </a:r>
            <a:r>
              <a:rPr lang="fr-FR" dirty="0" smtClean="0"/>
              <a:t>,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65 personnes sont </a:t>
            </a:r>
            <a:r>
              <a:rPr lang="fr-FR" b="1" dirty="0" smtClean="0">
                <a:solidFill>
                  <a:srgbClr val="FF0000"/>
                </a:solidFill>
              </a:rPr>
              <a:t>en âge de travailler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</p:txBody>
      </p:sp>
      <p:pic>
        <p:nvPicPr>
          <p:cNvPr id="4" name="Image 3" descr="classe âges.tif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333" y="3504685"/>
            <a:ext cx="6994861" cy="28357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15968" y="3504685"/>
            <a:ext cx="1689167" cy="2835754"/>
          </a:xfrm>
          <a:prstGeom prst="rect">
            <a:avLst/>
          </a:prstGeom>
          <a:solidFill>
            <a:srgbClr val="FF0000">
              <a:alpha val="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574268" y="3918905"/>
            <a:ext cx="665803" cy="63186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17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915968" y="3458621"/>
            <a:ext cx="665803" cy="63186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65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940761" y="3458621"/>
            <a:ext cx="665803" cy="63186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12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819315" y="3504685"/>
            <a:ext cx="665803" cy="63186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5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5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parmi les 65 personnes </a:t>
            </a:r>
            <a:r>
              <a:rPr lang="fr-FR" b="1" dirty="0" smtClean="0">
                <a:solidFill>
                  <a:srgbClr val="FF0000"/>
                </a:solidFill>
              </a:rPr>
              <a:t>en âge de travailler </a:t>
            </a:r>
          </a:p>
          <a:p>
            <a:pPr marL="0" indent="0" algn="ctr">
              <a:buNone/>
            </a:pPr>
            <a:r>
              <a:rPr lang="fr-FR" dirty="0" smtClean="0"/>
              <a:t>44 personnes </a:t>
            </a:r>
            <a:r>
              <a:rPr lang="fr-FR" b="1" dirty="0" smtClean="0">
                <a:solidFill>
                  <a:srgbClr val="FF0000"/>
                </a:solidFill>
              </a:rPr>
              <a:t>travaillent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fr-FR" sz="3200" b="1" dirty="0" smtClean="0"/>
              <a:t>ou</a:t>
            </a:r>
            <a:r>
              <a:rPr lang="fr-FR" dirty="0" smtClean="0"/>
              <a:t>  </a:t>
            </a:r>
            <a:r>
              <a:rPr lang="fr-FR" b="1" dirty="0" smtClean="0">
                <a:solidFill>
                  <a:srgbClr val="FF0000"/>
                </a:solidFill>
              </a:rPr>
              <a:t>recherchent un emploi</a:t>
            </a:r>
          </a:p>
          <a:p>
            <a:pPr marL="0" indent="0" algn="ctr">
              <a:buNone/>
            </a:pPr>
            <a:r>
              <a:rPr lang="fr-FR" dirty="0" smtClean="0">
                <a:solidFill>
                  <a:srgbClr val="800000"/>
                </a:solidFill>
              </a:rPr>
              <a:t>on dit que </a:t>
            </a:r>
            <a:r>
              <a:rPr lang="fr-FR" b="1" dirty="0" smtClean="0">
                <a:solidFill>
                  <a:srgbClr val="FF0000"/>
                </a:solidFill>
              </a:rPr>
              <a:t>le taux d’activité</a:t>
            </a:r>
            <a:r>
              <a:rPr lang="fr-FR" dirty="0" smtClean="0">
                <a:solidFill>
                  <a:schemeClr val="tx1"/>
                </a:solidFill>
              </a:rPr>
              <a:t> est de 44/65 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 ou  68%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</p:txBody>
      </p:sp>
      <p:grpSp>
        <p:nvGrpSpPr>
          <p:cNvPr id="19" name="Grouper 18"/>
          <p:cNvGrpSpPr/>
          <p:nvPr/>
        </p:nvGrpSpPr>
        <p:grpSpPr>
          <a:xfrm>
            <a:off x="1813052" y="4988447"/>
            <a:ext cx="4743950" cy="948790"/>
            <a:chOff x="1128460" y="5326123"/>
            <a:chExt cx="4743950" cy="948790"/>
          </a:xfrm>
        </p:grpSpPr>
        <p:pic>
          <p:nvPicPr>
            <p:cNvPr id="9" name="Image 8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460" y="5326123"/>
              <a:ext cx="474395" cy="948790"/>
            </a:xfrm>
            <a:prstGeom prst="rect">
              <a:avLst/>
            </a:prstGeom>
          </p:spPr>
        </p:pic>
        <p:pic>
          <p:nvPicPr>
            <p:cNvPr id="10" name="Image 9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855" y="5326123"/>
              <a:ext cx="474395" cy="948790"/>
            </a:xfrm>
            <a:prstGeom prst="rect">
              <a:avLst/>
            </a:prstGeom>
          </p:spPr>
        </p:pic>
        <p:pic>
          <p:nvPicPr>
            <p:cNvPr id="11" name="Image 10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250" y="5326123"/>
              <a:ext cx="474395" cy="948790"/>
            </a:xfrm>
            <a:prstGeom prst="rect">
              <a:avLst/>
            </a:prstGeom>
          </p:spPr>
        </p:pic>
        <p:pic>
          <p:nvPicPr>
            <p:cNvPr id="12" name="Image 11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1645" y="5326123"/>
              <a:ext cx="474395" cy="948790"/>
            </a:xfrm>
            <a:prstGeom prst="rect">
              <a:avLst/>
            </a:prstGeom>
          </p:spPr>
        </p:pic>
        <p:pic>
          <p:nvPicPr>
            <p:cNvPr id="13" name="Image 12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6040" y="5326123"/>
              <a:ext cx="474395" cy="948790"/>
            </a:xfrm>
            <a:prstGeom prst="rect">
              <a:avLst/>
            </a:prstGeom>
          </p:spPr>
        </p:pic>
        <p:pic>
          <p:nvPicPr>
            <p:cNvPr id="14" name="Image 13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0435" y="5326123"/>
              <a:ext cx="474395" cy="948790"/>
            </a:xfrm>
            <a:prstGeom prst="rect">
              <a:avLst/>
            </a:prstGeom>
          </p:spPr>
        </p:pic>
        <p:pic>
          <p:nvPicPr>
            <p:cNvPr id="15" name="Image 14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4830" y="5326123"/>
              <a:ext cx="474395" cy="948790"/>
            </a:xfrm>
            <a:prstGeom prst="rect">
              <a:avLst/>
            </a:prstGeom>
          </p:spPr>
        </p:pic>
        <p:pic>
          <p:nvPicPr>
            <p:cNvPr id="16" name="Image 15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9225" y="5326123"/>
              <a:ext cx="474395" cy="948790"/>
            </a:xfrm>
            <a:prstGeom prst="rect">
              <a:avLst/>
            </a:prstGeom>
          </p:spPr>
        </p:pic>
        <p:pic>
          <p:nvPicPr>
            <p:cNvPr id="17" name="Image 16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3620" y="5326123"/>
              <a:ext cx="474395" cy="948790"/>
            </a:xfrm>
            <a:prstGeom prst="rect">
              <a:avLst/>
            </a:prstGeom>
          </p:spPr>
        </p:pic>
        <p:pic>
          <p:nvPicPr>
            <p:cNvPr id="18" name="Image 17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8015" y="5326123"/>
              <a:ext cx="474395" cy="948790"/>
            </a:xfrm>
            <a:prstGeom prst="rect">
              <a:avLst/>
            </a:prstGeom>
          </p:spPr>
        </p:pic>
      </p:grpSp>
      <p:sp>
        <p:nvSpPr>
          <p:cNvPr id="21" name="Rectangle 20"/>
          <p:cNvSpPr/>
          <p:nvPr/>
        </p:nvSpPr>
        <p:spPr>
          <a:xfrm>
            <a:off x="1813051" y="4832622"/>
            <a:ext cx="4743951" cy="1232899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68% de personnes « actives »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1813051" y="4828170"/>
            <a:ext cx="3180470" cy="1232899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6288163" y="6061069"/>
            <a:ext cx="53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100</a:t>
            </a:r>
            <a:endParaRPr lang="fr-FR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4666679" y="6065521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68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5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8,5% des personnes « actives »</a:t>
            </a:r>
            <a:br>
              <a:rPr lang="fr-FR" dirty="0" smtClean="0"/>
            </a:br>
            <a:r>
              <a:rPr lang="fr-FR" dirty="0" smtClean="0"/>
              <a:t>recherchent un emploi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Parmi les 44 </a:t>
            </a:r>
            <a:r>
              <a:rPr lang="fr-FR" dirty="0" smtClean="0">
                <a:solidFill>
                  <a:srgbClr val="000000"/>
                </a:solidFill>
              </a:rPr>
              <a:t>personnes</a:t>
            </a:r>
            <a:r>
              <a:rPr lang="fr-FR" b="1" dirty="0" smtClean="0">
                <a:solidFill>
                  <a:srgbClr val="FF0000"/>
                </a:solidFill>
              </a:rPr>
              <a:t> actives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                                 4 personnes </a:t>
            </a:r>
            <a:r>
              <a:rPr lang="fr-FR" b="1" dirty="0" smtClean="0">
                <a:solidFill>
                  <a:srgbClr val="FF0000"/>
                </a:solidFill>
              </a:rPr>
              <a:t>recherchent un emploi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                                         </a:t>
            </a:r>
            <a:r>
              <a:rPr lang="fr-FR" dirty="0" smtClean="0">
                <a:solidFill>
                  <a:schemeClr val="tx1"/>
                </a:solidFill>
              </a:rPr>
              <a:t>(et donc 40 ont un emploi…)</a:t>
            </a:r>
            <a:br>
              <a:rPr lang="fr-FR" dirty="0" smtClean="0">
                <a:solidFill>
                  <a:schemeClr val="tx1"/>
                </a:solidFill>
              </a:rPr>
            </a:br>
            <a:endParaRPr lang="fr-FR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rgbClr val="800000"/>
                </a:solidFill>
              </a:rPr>
              <a:t>on dit que </a:t>
            </a:r>
            <a:r>
              <a:rPr lang="fr-FR" b="1" dirty="0" smtClean="0">
                <a:solidFill>
                  <a:srgbClr val="FF0000"/>
                </a:solidFill>
              </a:rPr>
              <a:t>le taux de chômage</a:t>
            </a:r>
            <a:r>
              <a:rPr lang="fr-FR" dirty="0" smtClean="0">
                <a:solidFill>
                  <a:schemeClr val="tx1"/>
                </a:solidFill>
              </a:rPr>
              <a:t> est de 4/44  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ou  8,5%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grpSp>
        <p:nvGrpSpPr>
          <p:cNvPr id="4" name="Grouper 3"/>
          <p:cNvGrpSpPr/>
          <p:nvPr/>
        </p:nvGrpSpPr>
        <p:grpSpPr>
          <a:xfrm>
            <a:off x="1813052" y="4988447"/>
            <a:ext cx="4743950" cy="948790"/>
            <a:chOff x="1128460" y="5326123"/>
            <a:chExt cx="4743950" cy="948790"/>
          </a:xfrm>
        </p:grpSpPr>
        <p:pic>
          <p:nvPicPr>
            <p:cNvPr id="5" name="Image 4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460" y="5326123"/>
              <a:ext cx="474395" cy="948790"/>
            </a:xfrm>
            <a:prstGeom prst="rect">
              <a:avLst/>
            </a:prstGeom>
          </p:spPr>
        </p:pic>
        <p:pic>
          <p:nvPicPr>
            <p:cNvPr id="6" name="Image 5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855" y="5326123"/>
              <a:ext cx="474395" cy="948790"/>
            </a:xfrm>
            <a:prstGeom prst="rect">
              <a:avLst/>
            </a:prstGeom>
          </p:spPr>
        </p:pic>
        <p:pic>
          <p:nvPicPr>
            <p:cNvPr id="7" name="Image 6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250" y="5326123"/>
              <a:ext cx="474395" cy="948790"/>
            </a:xfrm>
            <a:prstGeom prst="rect">
              <a:avLst/>
            </a:prstGeom>
          </p:spPr>
        </p:pic>
        <p:pic>
          <p:nvPicPr>
            <p:cNvPr id="8" name="Image 7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1645" y="5326123"/>
              <a:ext cx="474395" cy="948790"/>
            </a:xfrm>
            <a:prstGeom prst="rect">
              <a:avLst/>
            </a:prstGeom>
          </p:spPr>
        </p:pic>
        <p:pic>
          <p:nvPicPr>
            <p:cNvPr id="9" name="Image 8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6040" y="5326123"/>
              <a:ext cx="474395" cy="948790"/>
            </a:xfrm>
            <a:prstGeom prst="rect">
              <a:avLst/>
            </a:prstGeom>
          </p:spPr>
        </p:pic>
        <p:pic>
          <p:nvPicPr>
            <p:cNvPr id="10" name="Image 9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0435" y="5326123"/>
              <a:ext cx="474395" cy="948790"/>
            </a:xfrm>
            <a:prstGeom prst="rect">
              <a:avLst/>
            </a:prstGeom>
          </p:spPr>
        </p:pic>
        <p:pic>
          <p:nvPicPr>
            <p:cNvPr id="11" name="Image 10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4830" y="5326123"/>
              <a:ext cx="474395" cy="948790"/>
            </a:xfrm>
            <a:prstGeom prst="rect">
              <a:avLst/>
            </a:prstGeom>
          </p:spPr>
        </p:pic>
        <p:pic>
          <p:nvPicPr>
            <p:cNvPr id="12" name="Image 11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9225" y="5326123"/>
              <a:ext cx="474395" cy="948790"/>
            </a:xfrm>
            <a:prstGeom prst="rect">
              <a:avLst/>
            </a:prstGeom>
          </p:spPr>
        </p:pic>
        <p:pic>
          <p:nvPicPr>
            <p:cNvPr id="13" name="Image 12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3620" y="5326123"/>
              <a:ext cx="474395" cy="948790"/>
            </a:xfrm>
            <a:prstGeom prst="rect">
              <a:avLst/>
            </a:prstGeom>
          </p:spPr>
        </p:pic>
        <p:pic>
          <p:nvPicPr>
            <p:cNvPr id="14" name="Image 13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8015" y="5326123"/>
              <a:ext cx="474395" cy="948790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1813051" y="4832622"/>
            <a:ext cx="4743951" cy="1232899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813051" y="4828170"/>
            <a:ext cx="356973" cy="1232899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288163" y="6061069"/>
            <a:ext cx="53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100</a:t>
            </a:r>
            <a:endParaRPr lang="fr-FR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1920290" y="6065521"/>
            <a:ext cx="4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8,5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61,8% des personnes « </a:t>
            </a:r>
            <a:r>
              <a:rPr lang="fr-FR" dirty="0" smtClean="0">
                <a:solidFill>
                  <a:srgbClr val="000000"/>
                </a:solidFill>
              </a:rPr>
              <a:t>en âge de travailler » </a:t>
            </a:r>
            <a:r>
              <a:rPr lang="fr-FR" dirty="0" smtClean="0"/>
              <a:t>ont un emploi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Parmi les 65 personnes </a:t>
            </a:r>
            <a:r>
              <a:rPr lang="fr-FR" b="1" dirty="0" smtClean="0">
                <a:solidFill>
                  <a:srgbClr val="FF0000"/>
                </a:solidFill>
              </a:rPr>
              <a:t>en </a:t>
            </a:r>
            <a:r>
              <a:rPr lang="fr-FR" b="1" dirty="0">
                <a:solidFill>
                  <a:srgbClr val="FF0000"/>
                </a:solidFill>
              </a:rPr>
              <a:t>âge de </a:t>
            </a:r>
            <a:r>
              <a:rPr lang="fr-FR" b="1" dirty="0" smtClean="0">
                <a:solidFill>
                  <a:srgbClr val="FF0000"/>
                </a:solidFill>
              </a:rPr>
              <a:t>travailler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FF0000"/>
                </a:solidFill>
              </a:rPr>
              <a:t>                 </a:t>
            </a:r>
            <a:r>
              <a:rPr lang="fr-FR" dirty="0" smtClean="0"/>
              <a:t>40 personnes </a:t>
            </a:r>
            <a:r>
              <a:rPr lang="fr-FR" b="1" dirty="0" smtClean="0">
                <a:solidFill>
                  <a:srgbClr val="FF0000"/>
                </a:solidFill>
              </a:rPr>
              <a:t>travaillent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rgbClr val="800000"/>
                </a:solidFill>
              </a:rPr>
              <a:t>on dit que </a:t>
            </a:r>
            <a:r>
              <a:rPr lang="fr-FR" b="1" dirty="0">
                <a:solidFill>
                  <a:srgbClr val="FF0000"/>
                </a:solidFill>
              </a:rPr>
              <a:t>le taux </a:t>
            </a:r>
            <a:r>
              <a:rPr lang="fr-FR" b="1" dirty="0" smtClean="0">
                <a:solidFill>
                  <a:srgbClr val="FF0000"/>
                </a:solidFill>
              </a:rPr>
              <a:t>d’emploi </a:t>
            </a:r>
            <a:r>
              <a:rPr lang="fr-FR" dirty="0" smtClean="0">
                <a:solidFill>
                  <a:schemeClr val="tx1"/>
                </a:solidFill>
              </a:rPr>
              <a:t>est </a:t>
            </a:r>
            <a:r>
              <a:rPr lang="fr-FR" dirty="0">
                <a:solidFill>
                  <a:schemeClr val="tx1"/>
                </a:solidFill>
              </a:rPr>
              <a:t>de </a:t>
            </a:r>
            <a:r>
              <a:rPr lang="fr-FR" dirty="0" smtClean="0">
                <a:solidFill>
                  <a:schemeClr val="tx1"/>
                </a:solidFill>
              </a:rPr>
              <a:t>40/65 ou  61,5%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sz="1800" dirty="0" smtClean="0"/>
              <a:t>(En </a:t>
            </a:r>
            <a:r>
              <a:rPr lang="fr-FR" sz="1800" dirty="0"/>
              <a:t>E</a:t>
            </a:r>
            <a:r>
              <a:rPr lang="fr-FR" sz="1800" dirty="0" smtClean="0"/>
              <a:t>urope, il est de 68,4%)</a:t>
            </a:r>
            <a:r>
              <a:rPr lang="fr-FR" dirty="0" smtClean="0"/>
              <a:t> </a:t>
            </a:r>
            <a:endParaRPr lang="fr-FR" dirty="0"/>
          </a:p>
        </p:txBody>
      </p:sp>
      <p:grpSp>
        <p:nvGrpSpPr>
          <p:cNvPr id="4" name="Grouper 3"/>
          <p:cNvGrpSpPr/>
          <p:nvPr/>
        </p:nvGrpSpPr>
        <p:grpSpPr>
          <a:xfrm>
            <a:off x="1813053" y="4992899"/>
            <a:ext cx="4743950" cy="948790"/>
            <a:chOff x="1128460" y="5326123"/>
            <a:chExt cx="4743950" cy="948790"/>
          </a:xfrm>
        </p:grpSpPr>
        <p:pic>
          <p:nvPicPr>
            <p:cNvPr id="5" name="Image 4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460" y="5326123"/>
              <a:ext cx="474395" cy="948790"/>
            </a:xfrm>
            <a:prstGeom prst="rect">
              <a:avLst/>
            </a:prstGeom>
          </p:spPr>
        </p:pic>
        <p:pic>
          <p:nvPicPr>
            <p:cNvPr id="6" name="Image 5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855" y="5326123"/>
              <a:ext cx="474395" cy="948790"/>
            </a:xfrm>
            <a:prstGeom prst="rect">
              <a:avLst/>
            </a:prstGeom>
          </p:spPr>
        </p:pic>
        <p:pic>
          <p:nvPicPr>
            <p:cNvPr id="7" name="Image 6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250" y="5326123"/>
              <a:ext cx="474395" cy="948790"/>
            </a:xfrm>
            <a:prstGeom prst="rect">
              <a:avLst/>
            </a:prstGeom>
          </p:spPr>
        </p:pic>
        <p:pic>
          <p:nvPicPr>
            <p:cNvPr id="8" name="Image 7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1645" y="5326123"/>
              <a:ext cx="474395" cy="948790"/>
            </a:xfrm>
            <a:prstGeom prst="rect">
              <a:avLst/>
            </a:prstGeom>
          </p:spPr>
        </p:pic>
        <p:pic>
          <p:nvPicPr>
            <p:cNvPr id="9" name="Image 8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6040" y="5326123"/>
              <a:ext cx="474395" cy="948790"/>
            </a:xfrm>
            <a:prstGeom prst="rect">
              <a:avLst/>
            </a:prstGeom>
          </p:spPr>
        </p:pic>
        <p:pic>
          <p:nvPicPr>
            <p:cNvPr id="10" name="Image 9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0435" y="5326123"/>
              <a:ext cx="474395" cy="948790"/>
            </a:xfrm>
            <a:prstGeom prst="rect">
              <a:avLst/>
            </a:prstGeom>
          </p:spPr>
        </p:pic>
        <p:pic>
          <p:nvPicPr>
            <p:cNvPr id="11" name="Image 10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4830" y="5326123"/>
              <a:ext cx="474395" cy="948790"/>
            </a:xfrm>
            <a:prstGeom prst="rect">
              <a:avLst/>
            </a:prstGeom>
          </p:spPr>
        </p:pic>
        <p:pic>
          <p:nvPicPr>
            <p:cNvPr id="12" name="Image 11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9225" y="5326123"/>
              <a:ext cx="474395" cy="948790"/>
            </a:xfrm>
            <a:prstGeom prst="rect">
              <a:avLst/>
            </a:prstGeom>
          </p:spPr>
        </p:pic>
        <p:pic>
          <p:nvPicPr>
            <p:cNvPr id="13" name="Image 12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3620" y="5326123"/>
              <a:ext cx="474395" cy="948790"/>
            </a:xfrm>
            <a:prstGeom prst="rect">
              <a:avLst/>
            </a:prstGeom>
          </p:spPr>
        </p:pic>
        <p:pic>
          <p:nvPicPr>
            <p:cNvPr id="14" name="Image 13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8015" y="5326123"/>
              <a:ext cx="474395" cy="948790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1813052" y="4837074"/>
            <a:ext cx="4743951" cy="1232899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813052" y="4832622"/>
            <a:ext cx="2983194" cy="1232899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288164" y="6065521"/>
            <a:ext cx="53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100</a:t>
            </a:r>
            <a:endParaRPr lang="fr-FR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4516679" y="6069973"/>
            <a:ext cx="617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61,8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9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Combien travail ? </a:t>
            </a:r>
            <a:br>
              <a:rPr lang="fr-FR" dirty="0" smtClean="0"/>
            </a:br>
            <a:r>
              <a:rPr lang="fr-FR" sz="2700" dirty="0" smtClean="0"/>
              <a:t>(par classe d’âge)</a:t>
            </a:r>
            <a:endParaRPr lang="fr-FR" sz="2700" dirty="0"/>
          </a:p>
        </p:txBody>
      </p:sp>
      <p:grpSp>
        <p:nvGrpSpPr>
          <p:cNvPr id="13" name="Grouper 12"/>
          <p:cNvGrpSpPr/>
          <p:nvPr/>
        </p:nvGrpSpPr>
        <p:grpSpPr>
          <a:xfrm>
            <a:off x="3218565" y="1979321"/>
            <a:ext cx="4743950" cy="754352"/>
            <a:chOff x="1128460" y="5326123"/>
            <a:chExt cx="4743950" cy="948790"/>
          </a:xfrm>
        </p:grpSpPr>
        <p:pic>
          <p:nvPicPr>
            <p:cNvPr id="14" name="Image 13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460" y="5326123"/>
              <a:ext cx="474395" cy="948790"/>
            </a:xfrm>
            <a:prstGeom prst="rect">
              <a:avLst/>
            </a:prstGeom>
          </p:spPr>
        </p:pic>
        <p:pic>
          <p:nvPicPr>
            <p:cNvPr id="15" name="Image 14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855" y="5326123"/>
              <a:ext cx="474395" cy="948790"/>
            </a:xfrm>
            <a:prstGeom prst="rect">
              <a:avLst/>
            </a:prstGeom>
          </p:spPr>
        </p:pic>
        <p:pic>
          <p:nvPicPr>
            <p:cNvPr id="16" name="Image 15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250" y="5326123"/>
              <a:ext cx="474395" cy="948790"/>
            </a:xfrm>
            <a:prstGeom prst="rect">
              <a:avLst/>
            </a:prstGeom>
          </p:spPr>
        </p:pic>
        <p:pic>
          <p:nvPicPr>
            <p:cNvPr id="17" name="Image 16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1645" y="5326123"/>
              <a:ext cx="474395" cy="948790"/>
            </a:xfrm>
            <a:prstGeom prst="rect">
              <a:avLst/>
            </a:prstGeom>
          </p:spPr>
        </p:pic>
        <p:pic>
          <p:nvPicPr>
            <p:cNvPr id="18" name="Image 17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6040" y="5326123"/>
              <a:ext cx="474395" cy="948790"/>
            </a:xfrm>
            <a:prstGeom prst="rect">
              <a:avLst/>
            </a:prstGeom>
          </p:spPr>
        </p:pic>
        <p:pic>
          <p:nvPicPr>
            <p:cNvPr id="19" name="Image 18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0435" y="5326123"/>
              <a:ext cx="474395" cy="948790"/>
            </a:xfrm>
            <a:prstGeom prst="rect">
              <a:avLst/>
            </a:prstGeom>
          </p:spPr>
        </p:pic>
        <p:pic>
          <p:nvPicPr>
            <p:cNvPr id="20" name="Image 19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4830" y="5326123"/>
              <a:ext cx="474395" cy="948790"/>
            </a:xfrm>
            <a:prstGeom prst="rect">
              <a:avLst/>
            </a:prstGeom>
          </p:spPr>
        </p:pic>
        <p:pic>
          <p:nvPicPr>
            <p:cNvPr id="21" name="Image 20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9225" y="5326123"/>
              <a:ext cx="474395" cy="948790"/>
            </a:xfrm>
            <a:prstGeom prst="rect">
              <a:avLst/>
            </a:prstGeom>
          </p:spPr>
        </p:pic>
        <p:pic>
          <p:nvPicPr>
            <p:cNvPr id="22" name="Image 21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3620" y="5326123"/>
              <a:ext cx="474395" cy="948790"/>
            </a:xfrm>
            <a:prstGeom prst="rect">
              <a:avLst/>
            </a:prstGeom>
          </p:spPr>
        </p:pic>
        <p:pic>
          <p:nvPicPr>
            <p:cNvPr id="23" name="Image 22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8015" y="5326123"/>
              <a:ext cx="474395" cy="948790"/>
            </a:xfrm>
            <a:prstGeom prst="rect">
              <a:avLst/>
            </a:prstGeom>
          </p:spPr>
        </p:pic>
      </p:grpSp>
      <p:sp>
        <p:nvSpPr>
          <p:cNvPr id="24" name="Rectangle 23"/>
          <p:cNvSpPr/>
          <p:nvPr/>
        </p:nvSpPr>
        <p:spPr>
          <a:xfrm>
            <a:off x="3218564" y="1855430"/>
            <a:ext cx="4743951" cy="980238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3218564" y="1851890"/>
            <a:ext cx="1170803" cy="980238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7705206" y="2835668"/>
            <a:ext cx="53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100</a:t>
            </a:r>
            <a:endParaRPr lang="fr-FR" b="1" dirty="0"/>
          </a:p>
        </p:txBody>
      </p:sp>
      <p:sp>
        <p:nvSpPr>
          <p:cNvPr id="57" name="ZoneTexte 56"/>
          <p:cNvSpPr txBox="1"/>
          <p:nvPr/>
        </p:nvSpPr>
        <p:spPr>
          <a:xfrm>
            <a:off x="4167355" y="2832128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25</a:t>
            </a:r>
            <a:endParaRPr lang="fr-FR" b="1" dirty="0">
              <a:solidFill>
                <a:srgbClr val="FF0000"/>
              </a:solidFill>
            </a:endParaRPr>
          </a:p>
        </p:txBody>
      </p:sp>
      <p:grpSp>
        <p:nvGrpSpPr>
          <p:cNvPr id="60" name="Grouper 59"/>
          <p:cNvGrpSpPr/>
          <p:nvPr/>
        </p:nvGrpSpPr>
        <p:grpSpPr>
          <a:xfrm>
            <a:off x="3218565" y="3505651"/>
            <a:ext cx="4743950" cy="754352"/>
            <a:chOff x="1128460" y="5326123"/>
            <a:chExt cx="4743950" cy="948790"/>
          </a:xfrm>
        </p:grpSpPr>
        <p:pic>
          <p:nvPicPr>
            <p:cNvPr id="63" name="Image 62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460" y="5326123"/>
              <a:ext cx="474395" cy="948790"/>
            </a:xfrm>
            <a:prstGeom prst="rect">
              <a:avLst/>
            </a:prstGeom>
          </p:spPr>
        </p:pic>
        <p:pic>
          <p:nvPicPr>
            <p:cNvPr id="64" name="Image 63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855" y="5326123"/>
              <a:ext cx="474395" cy="948790"/>
            </a:xfrm>
            <a:prstGeom prst="rect">
              <a:avLst/>
            </a:prstGeom>
          </p:spPr>
        </p:pic>
        <p:pic>
          <p:nvPicPr>
            <p:cNvPr id="65" name="Image 64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250" y="5326123"/>
              <a:ext cx="474395" cy="948790"/>
            </a:xfrm>
            <a:prstGeom prst="rect">
              <a:avLst/>
            </a:prstGeom>
          </p:spPr>
        </p:pic>
        <p:pic>
          <p:nvPicPr>
            <p:cNvPr id="66" name="Image 65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1645" y="5326123"/>
              <a:ext cx="474395" cy="948790"/>
            </a:xfrm>
            <a:prstGeom prst="rect">
              <a:avLst/>
            </a:prstGeom>
          </p:spPr>
        </p:pic>
        <p:pic>
          <p:nvPicPr>
            <p:cNvPr id="67" name="Image 66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6040" y="5326123"/>
              <a:ext cx="474395" cy="948790"/>
            </a:xfrm>
            <a:prstGeom prst="rect">
              <a:avLst/>
            </a:prstGeom>
          </p:spPr>
        </p:pic>
        <p:pic>
          <p:nvPicPr>
            <p:cNvPr id="68" name="Image 67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0435" y="5326123"/>
              <a:ext cx="474395" cy="948790"/>
            </a:xfrm>
            <a:prstGeom prst="rect">
              <a:avLst/>
            </a:prstGeom>
          </p:spPr>
        </p:pic>
        <p:pic>
          <p:nvPicPr>
            <p:cNvPr id="69" name="Image 68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4830" y="5326123"/>
              <a:ext cx="474395" cy="948790"/>
            </a:xfrm>
            <a:prstGeom prst="rect">
              <a:avLst/>
            </a:prstGeom>
          </p:spPr>
        </p:pic>
        <p:pic>
          <p:nvPicPr>
            <p:cNvPr id="70" name="Image 69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9225" y="5326123"/>
              <a:ext cx="474395" cy="948790"/>
            </a:xfrm>
            <a:prstGeom prst="rect">
              <a:avLst/>
            </a:prstGeom>
          </p:spPr>
        </p:pic>
        <p:pic>
          <p:nvPicPr>
            <p:cNvPr id="71" name="Image 70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3620" y="5326123"/>
              <a:ext cx="474395" cy="948790"/>
            </a:xfrm>
            <a:prstGeom prst="rect">
              <a:avLst/>
            </a:prstGeom>
          </p:spPr>
        </p:pic>
        <p:pic>
          <p:nvPicPr>
            <p:cNvPr id="72" name="Image 71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8015" y="5326123"/>
              <a:ext cx="474395" cy="948790"/>
            </a:xfrm>
            <a:prstGeom prst="rect">
              <a:avLst/>
            </a:prstGeom>
          </p:spPr>
        </p:pic>
      </p:grpSp>
      <p:sp>
        <p:nvSpPr>
          <p:cNvPr id="61" name="Rectangle 60"/>
          <p:cNvSpPr/>
          <p:nvPr/>
        </p:nvSpPr>
        <p:spPr>
          <a:xfrm>
            <a:off x="3218564" y="3381760"/>
            <a:ext cx="4743951" cy="980238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3218563" y="3378220"/>
            <a:ext cx="3795161" cy="980238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4" name="Grouper 73"/>
          <p:cNvGrpSpPr/>
          <p:nvPr/>
        </p:nvGrpSpPr>
        <p:grpSpPr>
          <a:xfrm>
            <a:off x="3224953" y="5123032"/>
            <a:ext cx="4743950" cy="754352"/>
            <a:chOff x="1128460" y="5326123"/>
            <a:chExt cx="4743950" cy="948790"/>
          </a:xfrm>
        </p:grpSpPr>
        <p:pic>
          <p:nvPicPr>
            <p:cNvPr id="77" name="Image 76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460" y="5326123"/>
              <a:ext cx="474395" cy="948790"/>
            </a:xfrm>
            <a:prstGeom prst="rect">
              <a:avLst/>
            </a:prstGeom>
          </p:spPr>
        </p:pic>
        <p:pic>
          <p:nvPicPr>
            <p:cNvPr id="78" name="Image 77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855" y="5326123"/>
              <a:ext cx="474395" cy="948790"/>
            </a:xfrm>
            <a:prstGeom prst="rect">
              <a:avLst/>
            </a:prstGeom>
          </p:spPr>
        </p:pic>
        <p:pic>
          <p:nvPicPr>
            <p:cNvPr id="79" name="Image 78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250" y="5326123"/>
              <a:ext cx="474395" cy="948790"/>
            </a:xfrm>
            <a:prstGeom prst="rect">
              <a:avLst/>
            </a:prstGeom>
          </p:spPr>
        </p:pic>
        <p:pic>
          <p:nvPicPr>
            <p:cNvPr id="80" name="Image 79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1645" y="5326123"/>
              <a:ext cx="474395" cy="948790"/>
            </a:xfrm>
            <a:prstGeom prst="rect">
              <a:avLst/>
            </a:prstGeom>
          </p:spPr>
        </p:pic>
        <p:pic>
          <p:nvPicPr>
            <p:cNvPr id="81" name="Image 80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6040" y="5326123"/>
              <a:ext cx="474395" cy="948790"/>
            </a:xfrm>
            <a:prstGeom prst="rect">
              <a:avLst/>
            </a:prstGeom>
          </p:spPr>
        </p:pic>
        <p:pic>
          <p:nvPicPr>
            <p:cNvPr id="82" name="Image 81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0435" y="5326123"/>
              <a:ext cx="474395" cy="948790"/>
            </a:xfrm>
            <a:prstGeom prst="rect">
              <a:avLst/>
            </a:prstGeom>
          </p:spPr>
        </p:pic>
        <p:pic>
          <p:nvPicPr>
            <p:cNvPr id="83" name="Image 82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4830" y="5326123"/>
              <a:ext cx="474395" cy="948790"/>
            </a:xfrm>
            <a:prstGeom prst="rect">
              <a:avLst/>
            </a:prstGeom>
          </p:spPr>
        </p:pic>
        <p:pic>
          <p:nvPicPr>
            <p:cNvPr id="84" name="Image 83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9225" y="5326123"/>
              <a:ext cx="474395" cy="948790"/>
            </a:xfrm>
            <a:prstGeom prst="rect">
              <a:avLst/>
            </a:prstGeom>
          </p:spPr>
        </p:pic>
        <p:pic>
          <p:nvPicPr>
            <p:cNvPr id="85" name="Image 84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3620" y="5326123"/>
              <a:ext cx="474395" cy="948790"/>
            </a:xfrm>
            <a:prstGeom prst="rect">
              <a:avLst/>
            </a:prstGeom>
          </p:spPr>
        </p:pic>
        <p:pic>
          <p:nvPicPr>
            <p:cNvPr id="86" name="Image 85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8015" y="5326123"/>
              <a:ext cx="474395" cy="948790"/>
            </a:xfrm>
            <a:prstGeom prst="rect">
              <a:avLst/>
            </a:prstGeom>
          </p:spPr>
        </p:pic>
      </p:grpSp>
      <p:sp>
        <p:nvSpPr>
          <p:cNvPr id="75" name="Rectangle 74"/>
          <p:cNvSpPr/>
          <p:nvPr/>
        </p:nvSpPr>
        <p:spPr>
          <a:xfrm>
            <a:off x="3224952" y="4999141"/>
            <a:ext cx="4743951" cy="980238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3224952" y="4995601"/>
            <a:ext cx="2371976" cy="980238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6868945" y="4399360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80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7752511" y="4399360"/>
            <a:ext cx="53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100</a:t>
            </a:r>
            <a:endParaRPr lang="fr-FR" b="1" dirty="0"/>
          </a:p>
        </p:txBody>
      </p:sp>
      <p:sp>
        <p:nvSpPr>
          <p:cNvPr id="90" name="ZoneTexte 89"/>
          <p:cNvSpPr txBox="1"/>
          <p:nvPr/>
        </p:nvSpPr>
        <p:spPr>
          <a:xfrm>
            <a:off x="5439372" y="6013021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50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705206" y="601021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</a:t>
            </a:r>
            <a:endParaRPr lang="fr-FR" b="1" dirty="0"/>
          </a:p>
        </p:txBody>
      </p:sp>
      <p:sp>
        <p:nvSpPr>
          <p:cNvPr id="92" name="Espace réservé du contenu 2"/>
          <p:cNvSpPr>
            <a:spLocks noGrp="1"/>
          </p:cNvSpPr>
          <p:nvPr>
            <p:ph idx="1"/>
          </p:nvPr>
        </p:nvSpPr>
        <p:spPr>
          <a:xfrm>
            <a:off x="900113" y="1973074"/>
            <a:ext cx="2194638" cy="7459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15 à 24 ans</a:t>
            </a:r>
            <a:endParaRPr lang="fr-FR" dirty="0"/>
          </a:p>
        </p:txBody>
      </p:sp>
      <p:sp>
        <p:nvSpPr>
          <p:cNvPr id="93" name="Espace réservé du contenu 2"/>
          <p:cNvSpPr txBox="1">
            <a:spLocks/>
          </p:cNvSpPr>
          <p:nvPr/>
        </p:nvSpPr>
        <p:spPr>
          <a:xfrm>
            <a:off x="900113" y="3605029"/>
            <a:ext cx="2194638" cy="745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/>
              <a:t>25 à 49 ans</a:t>
            </a:r>
            <a:endParaRPr lang="fr-FR" dirty="0"/>
          </a:p>
        </p:txBody>
      </p:sp>
      <p:sp>
        <p:nvSpPr>
          <p:cNvPr id="94" name="Espace réservé du contenu 2"/>
          <p:cNvSpPr txBox="1">
            <a:spLocks/>
          </p:cNvSpPr>
          <p:nvPr/>
        </p:nvSpPr>
        <p:spPr>
          <a:xfrm>
            <a:off x="900113" y="5123032"/>
            <a:ext cx="2194638" cy="745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/>
              <a:t>50 à 64 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74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Combien travail ? </a:t>
            </a:r>
            <a:br>
              <a:rPr lang="fr-FR" dirty="0" smtClean="0"/>
            </a:br>
            <a:r>
              <a:rPr lang="fr-FR" sz="2700" dirty="0" smtClean="0"/>
              <a:t>(par niveau d’étude)</a:t>
            </a:r>
            <a:endParaRPr lang="fr-FR" sz="2700" dirty="0"/>
          </a:p>
        </p:txBody>
      </p:sp>
      <p:grpSp>
        <p:nvGrpSpPr>
          <p:cNvPr id="13" name="Grouper 12"/>
          <p:cNvGrpSpPr/>
          <p:nvPr/>
        </p:nvGrpSpPr>
        <p:grpSpPr>
          <a:xfrm>
            <a:off x="3218565" y="1979321"/>
            <a:ext cx="4743950" cy="754352"/>
            <a:chOff x="1128460" y="5326123"/>
            <a:chExt cx="4743950" cy="948790"/>
          </a:xfrm>
        </p:grpSpPr>
        <p:pic>
          <p:nvPicPr>
            <p:cNvPr id="14" name="Image 13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460" y="5326123"/>
              <a:ext cx="474395" cy="948790"/>
            </a:xfrm>
            <a:prstGeom prst="rect">
              <a:avLst/>
            </a:prstGeom>
          </p:spPr>
        </p:pic>
        <p:pic>
          <p:nvPicPr>
            <p:cNvPr id="15" name="Image 14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855" y="5326123"/>
              <a:ext cx="474395" cy="948790"/>
            </a:xfrm>
            <a:prstGeom prst="rect">
              <a:avLst/>
            </a:prstGeom>
          </p:spPr>
        </p:pic>
        <p:pic>
          <p:nvPicPr>
            <p:cNvPr id="16" name="Image 15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250" y="5326123"/>
              <a:ext cx="474395" cy="948790"/>
            </a:xfrm>
            <a:prstGeom prst="rect">
              <a:avLst/>
            </a:prstGeom>
          </p:spPr>
        </p:pic>
        <p:pic>
          <p:nvPicPr>
            <p:cNvPr id="17" name="Image 16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1645" y="5326123"/>
              <a:ext cx="474395" cy="948790"/>
            </a:xfrm>
            <a:prstGeom prst="rect">
              <a:avLst/>
            </a:prstGeom>
          </p:spPr>
        </p:pic>
        <p:pic>
          <p:nvPicPr>
            <p:cNvPr id="18" name="Image 17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6040" y="5326123"/>
              <a:ext cx="474395" cy="948790"/>
            </a:xfrm>
            <a:prstGeom prst="rect">
              <a:avLst/>
            </a:prstGeom>
          </p:spPr>
        </p:pic>
        <p:pic>
          <p:nvPicPr>
            <p:cNvPr id="19" name="Image 18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0435" y="5326123"/>
              <a:ext cx="474395" cy="948790"/>
            </a:xfrm>
            <a:prstGeom prst="rect">
              <a:avLst/>
            </a:prstGeom>
          </p:spPr>
        </p:pic>
        <p:pic>
          <p:nvPicPr>
            <p:cNvPr id="20" name="Image 19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4830" y="5326123"/>
              <a:ext cx="474395" cy="948790"/>
            </a:xfrm>
            <a:prstGeom prst="rect">
              <a:avLst/>
            </a:prstGeom>
          </p:spPr>
        </p:pic>
        <p:pic>
          <p:nvPicPr>
            <p:cNvPr id="21" name="Image 20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9225" y="5326123"/>
              <a:ext cx="474395" cy="948790"/>
            </a:xfrm>
            <a:prstGeom prst="rect">
              <a:avLst/>
            </a:prstGeom>
          </p:spPr>
        </p:pic>
        <p:pic>
          <p:nvPicPr>
            <p:cNvPr id="22" name="Image 21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3620" y="5326123"/>
              <a:ext cx="474395" cy="948790"/>
            </a:xfrm>
            <a:prstGeom prst="rect">
              <a:avLst/>
            </a:prstGeom>
          </p:spPr>
        </p:pic>
        <p:pic>
          <p:nvPicPr>
            <p:cNvPr id="23" name="Image 22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8015" y="5326123"/>
              <a:ext cx="474395" cy="948790"/>
            </a:xfrm>
            <a:prstGeom prst="rect">
              <a:avLst/>
            </a:prstGeom>
          </p:spPr>
        </p:pic>
      </p:grpSp>
      <p:sp>
        <p:nvSpPr>
          <p:cNvPr id="24" name="Rectangle 23"/>
          <p:cNvSpPr/>
          <p:nvPr/>
        </p:nvSpPr>
        <p:spPr>
          <a:xfrm>
            <a:off x="3218564" y="1855430"/>
            <a:ext cx="4743951" cy="980238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3218564" y="1851890"/>
            <a:ext cx="1725638" cy="980238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7705206" y="2835668"/>
            <a:ext cx="53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100</a:t>
            </a:r>
            <a:endParaRPr lang="fr-FR" b="1" dirty="0"/>
          </a:p>
        </p:txBody>
      </p:sp>
      <p:sp>
        <p:nvSpPr>
          <p:cNvPr id="57" name="ZoneTexte 56"/>
          <p:cNvSpPr txBox="1"/>
          <p:nvPr/>
        </p:nvSpPr>
        <p:spPr>
          <a:xfrm>
            <a:off x="4623065" y="2819800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37</a:t>
            </a:r>
            <a:endParaRPr lang="fr-FR" b="1" dirty="0">
              <a:solidFill>
                <a:srgbClr val="FF0000"/>
              </a:solidFill>
            </a:endParaRPr>
          </a:p>
        </p:txBody>
      </p:sp>
      <p:grpSp>
        <p:nvGrpSpPr>
          <p:cNvPr id="60" name="Grouper 59"/>
          <p:cNvGrpSpPr/>
          <p:nvPr/>
        </p:nvGrpSpPr>
        <p:grpSpPr>
          <a:xfrm>
            <a:off x="3218565" y="3505651"/>
            <a:ext cx="4743950" cy="754352"/>
            <a:chOff x="1128460" y="5326123"/>
            <a:chExt cx="4743950" cy="948790"/>
          </a:xfrm>
        </p:grpSpPr>
        <p:pic>
          <p:nvPicPr>
            <p:cNvPr id="63" name="Image 62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460" y="5326123"/>
              <a:ext cx="474395" cy="948790"/>
            </a:xfrm>
            <a:prstGeom prst="rect">
              <a:avLst/>
            </a:prstGeom>
          </p:spPr>
        </p:pic>
        <p:pic>
          <p:nvPicPr>
            <p:cNvPr id="64" name="Image 63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855" y="5326123"/>
              <a:ext cx="474395" cy="948790"/>
            </a:xfrm>
            <a:prstGeom prst="rect">
              <a:avLst/>
            </a:prstGeom>
          </p:spPr>
        </p:pic>
        <p:pic>
          <p:nvPicPr>
            <p:cNvPr id="65" name="Image 64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250" y="5326123"/>
              <a:ext cx="474395" cy="948790"/>
            </a:xfrm>
            <a:prstGeom prst="rect">
              <a:avLst/>
            </a:prstGeom>
          </p:spPr>
        </p:pic>
        <p:pic>
          <p:nvPicPr>
            <p:cNvPr id="66" name="Image 65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1645" y="5326123"/>
              <a:ext cx="474395" cy="948790"/>
            </a:xfrm>
            <a:prstGeom prst="rect">
              <a:avLst/>
            </a:prstGeom>
          </p:spPr>
        </p:pic>
        <p:pic>
          <p:nvPicPr>
            <p:cNvPr id="67" name="Image 66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6040" y="5326123"/>
              <a:ext cx="474395" cy="948790"/>
            </a:xfrm>
            <a:prstGeom prst="rect">
              <a:avLst/>
            </a:prstGeom>
          </p:spPr>
        </p:pic>
        <p:pic>
          <p:nvPicPr>
            <p:cNvPr id="68" name="Image 67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0435" y="5326123"/>
              <a:ext cx="474395" cy="948790"/>
            </a:xfrm>
            <a:prstGeom prst="rect">
              <a:avLst/>
            </a:prstGeom>
          </p:spPr>
        </p:pic>
        <p:pic>
          <p:nvPicPr>
            <p:cNvPr id="69" name="Image 68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4830" y="5326123"/>
              <a:ext cx="474395" cy="948790"/>
            </a:xfrm>
            <a:prstGeom prst="rect">
              <a:avLst/>
            </a:prstGeom>
          </p:spPr>
        </p:pic>
        <p:pic>
          <p:nvPicPr>
            <p:cNvPr id="70" name="Image 69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9225" y="5326123"/>
              <a:ext cx="474395" cy="948790"/>
            </a:xfrm>
            <a:prstGeom prst="rect">
              <a:avLst/>
            </a:prstGeom>
          </p:spPr>
        </p:pic>
        <p:pic>
          <p:nvPicPr>
            <p:cNvPr id="71" name="Image 70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3620" y="5326123"/>
              <a:ext cx="474395" cy="948790"/>
            </a:xfrm>
            <a:prstGeom prst="rect">
              <a:avLst/>
            </a:prstGeom>
          </p:spPr>
        </p:pic>
        <p:pic>
          <p:nvPicPr>
            <p:cNvPr id="72" name="Image 71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8015" y="5326123"/>
              <a:ext cx="474395" cy="948790"/>
            </a:xfrm>
            <a:prstGeom prst="rect">
              <a:avLst/>
            </a:prstGeom>
          </p:spPr>
        </p:pic>
      </p:grpSp>
      <p:sp>
        <p:nvSpPr>
          <p:cNvPr id="61" name="Rectangle 60"/>
          <p:cNvSpPr/>
          <p:nvPr/>
        </p:nvSpPr>
        <p:spPr>
          <a:xfrm>
            <a:off x="3218564" y="3381760"/>
            <a:ext cx="4743951" cy="980238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3218564" y="3378220"/>
            <a:ext cx="3081903" cy="980238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4" name="Grouper 73"/>
          <p:cNvGrpSpPr/>
          <p:nvPr/>
        </p:nvGrpSpPr>
        <p:grpSpPr>
          <a:xfrm>
            <a:off x="3224953" y="5123032"/>
            <a:ext cx="4743950" cy="754352"/>
            <a:chOff x="1128460" y="5326123"/>
            <a:chExt cx="4743950" cy="948790"/>
          </a:xfrm>
        </p:grpSpPr>
        <p:pic>
          <p:nvPicPr>
            <p:cNvPr id="77" name="Image 76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460" y="5326123"/>
              <a:ext cx="474395" cy="948790"/>
            </a:xfrm>
            <a:prstGeom prst="rect">
              <a:avLst/>
            </a:prstGeom>
          </p:spPr>
        </p:pic>
        <p:pic>
          <p:nvPicPr>
            <p:cNvPr id="78" name="Image 77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855" y="5326123"/>
              <a:ext cx="474395" cy="948790"/>
            </a:xfrm>
            <a:prstGeom prst="rect">
              <a:avLst/>
            </a:prstGeom>
          </p:spPr>
        </p:pic>
        <p:pic>
          <p:nvPicPr>
            <p:cNvPr id="79" name="Image 78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250" y="5326123"/>
              <a:ext cx="474395" cy="948790"/>
            </a:xfrm>
            <a:prstGeom prst="rect">
              <a:avLst/>
            </a:prstGeom>
          </p:spPr>
        </p:pic>
        <p:pic>
          <p:nvPicPr>
            <p:cNvPr id="80" name="Image 79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1645" y="5326123"/>
              <a:ext cx="474395" cy="948790"/>
            </a:xfrm>
            <a:prstGeom prst="rect">
              <a:avLst/>
            </a:prstGeom>
          </p:spPr>
        </p:pic>
        <p:pic>
          <p:nvPicPr>
            <p:cNvPr id="81" name="Image 80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6040" y="5326123"/>
              <a:ext cx="474395" cy="948790"/>
            </a:xfrm>
            <a:prstGeom prst="rect">
              <a:avLst/>
            </a:prstGeom>
          </p:spPr>
        </p:pic>
        <p:pic>
          <p:nvPicPr>
            <p:cNvPr id="82" name="Image 81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0435" y="5326123"/>
              <a:ext cx="474395" cy="948790"/>
            </a:xfrm>
            <a:prstGeom prst="rect">
              <a:avLst/>
            </a:prstGeom>
          </p:spPr>
        </p:pic>
        <p:pic>
          <p:nvPicPr>
            <p:cNvPr id="83" name="Image 82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4830" y="5326123"/>
              <a:ext cx="474395" cy="948790"/>
            </a:xfrm>
            <a:prstGeom prst="rect">
              <a:avLst/>
            </a:prstGeom>
          </p:spPr>
        </p:pic>
        <p:pic>
          <p:nvPicPr>
            <p:cNvPr id="84" name="Image 83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9225" y="5326123"/>
              <a:ext cx="474395" cy="948790"/>
            </a:xfrm>
            <a:prstGeom prst="rect">
              <a:avLst/>
            </a:prstGeom>
          </p:spPr>
        </p:pic>
        <p:pic>
          <p:nvPicPr>
            <p:cNvPr id="85" name="Image 84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3620" y="5326123"/>
              <a:ext cx="474395" cy="948790"/>
            </a:xfrm>
            <a:prstGeom prst="rect">
              <a:avLst/>
            </a:prstGeom>
          </p:spPr>
        </p:pic>
        <p:pic>
          <p:nvPicPr>
            <p:cNvPr id="86" name="Image 85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8015" y="5326123"/>
              <a:ext cx="474395" cy="948790"/>
            </a:xfrm>
            <a:prstGeom prst="rect">
              <a:avLst/>
            </a:prstGeom>
          </p:spPr>
        </p:pic>
      </p:grpSp>
      <p:sp>
        <p:nvSpPr>
          <p:cNvPr id="75" name="Rectangle 74"/>
          <p:cNvSpPr/>
          <p:nvPr/>
        </p:nvSpPr>
        <p:spPr>
          <a:xfrm>
            <a:off x="3224952" y="4999141"/>
            <a:ext cx="4743951" cy="980238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3224952" y="4995601"/>
            <a:ext cx="3901604" cy="980238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6125711" y="4409600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65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7752511" y="4399360"/>
            <a:ext cx="53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100</a:t>
            </a:r>
            <a:endParaRPr lang="fr-FR" b="1" dirty="0"/>
          </a:p>
        </p:txBody>
      </p:sp>
      <p:sp>
        <p:nvSpPr>
          <p:cNvPr id="90" name="ZoneTexte 89"/>
          <p:cNvSpPr txBox="1"/>
          <p:nvPr/>
        </p:nvSpPr>
        <p:spPr>
          <a:xfrm>
            <a:off x="6975388" y="6013021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81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705206" y="6010213"/>
            <a:ext cx="53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100</a:t>
            </a:r>
            <a:endParaRPr lang="fr-FR" b="1" dirty="0"/>
          </a:p>
        </p:txBody>
      </p:sp>
      <p:sp>
        <p:nvSpPr>
          <p:cNvPr id="92" name="Espace réservé du contenu 2"/>
          <p:cNvSpPr>
            <a:spLocks noGrp="1"/>
          </p:cNvSpPr>
          <p:nvPr>
            <p:ph idx="1"/>
          </p:nvPr>
        </p:nvSpPr>
        <p:spPr>
          <a:xfrm>
            <a:off x="900113" y="1973074"/>
            <a:ext cx="2194638" cy="7459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F</a:t>
            </a:r>
            <a:r>
              <a:rPr lang="fr-FR" dirty="0" smtClean="0"/>
              <a:t>aible</a:t>
            </a:r>
            <a:endParaRPr lang="fr-FR" dirty="0"/>
          </a:p>
        </p:txBody>
      </p:sp>
      <p:sp>
        <p:nvSpPr>
          <p:cNvPr id="93" name="Espace réservé du contenu 2"/>
          <p:cNvSpPr txBox="1">
            <a:spLocks/>
          </p:cNvSpPr>
          <p:nvPr/>
        </p:nvSpPr>
        <p:spPr>
          <a:xfrm>
            <a:off x="900113" y="3605029"/>
            <a:ext cx="2194638" cy="745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/>
              <a:t>Moyen</a:t>
            </a:r>
            <a:endParaRPr lang="fr-FR" dirty="0"/>
          </a:p>
        </p:txBody>
      </p:sp>
      <p:sp>
        <p:nvSpPr>
          <p:cNvPr id="94" name="Espace réservé du contenu 2"/>
          <p:cNvSpPr txBox="1">
            <a:spLocks/>
          </p:cNvSpPr>
          <p:nvPr/>
        </p:nvSpPr>
        <p:spPr>
          <a:xfrm>
            <a:off x="900113" y="5123032"/>
            <a:ext cx="2194638" cy="745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 smtClean="0"/>
              <a:t>Elevé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34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112"/>
          <p:cNvSpPr/>
          <p:nvPr/>
        </p:nvSpPr>
        <p:spPr>
          <a:xfrm>
            <a:off x="2338362" y="2863216"/>
            <a:ext cx="4828873" cy="1232899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8177" y="244158"/>
            <a:ext cx="7954900" cy="133985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Combien travail à temps partiel ? </a:t>
            </a:r>
            <a:r>
              <a:rPr lang="fr-FR" sz="2700" dirty="0" smtClean="0"/>
              <a:t>(répartition par sexe)</a:t>
            </a:r>
            <a:endParaRPr lang="fr-FR" sz="2700" dirty="0"/>
          </a:p>
        </p:txBody>
      </p:sp>
      <p:grpSp>
        <p:nvGrpSpPr>
          <p:cNvPr id="52" name="Grouper 51"/>
          <p:cNvGrpSpPr/>
          <p:nvPr/>
        </p:nvGrpSpPr>
        <p:grpSpPr>
          <a:xfrm>
            <a:off x="2338362" y="5015646"/>
            <a:ext cx="4743950" cy="948790"/>
            <a:chOff x="1128460" y="5326123"/>
            <a:chExt cx="4743950" cy="948790"/>
          </a:xfrm>
        </p:grpSpPr>
        <p:pic>
          <p:nvPicPr>
            <p:cNvPr id="53" name="Image 52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460" y="5326123"/>
              <a:ext cx="474395" cy="948790"/>
            </a:xfrm>
            <a:prstGeom prst="rect">
              <a:avLst/>
            </a:prstGeom>
          </p:spPr>
        </p:pic>
        <p:pic>
          <p:nvPicPr>
            <p:cNvPr id="54" name="Image 53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2855" y="5326123"/>
              <a:ext cx="474395" cy="948790"/>
            </a:xfrm>
            <a:prstGeom prst="rect">
              <a:avLst/>
            </a:prstGeom>
          </p:spPr>
        </p:pic>
        <p:pic>
          <p:nvPicPr>
            <p:cNvPr id="55" name="Image 54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7250" y="5326123"/>
              <a:ext cx="474395" cy="948790"/>
            </a:xfrm>
            <a:prstGeom prst="rect">
              <a:avLst/>
            </a:prstGeom>
          </p:spPr>
        </p:pic>
        <p:pic>
          <p:nvPicPr>
            <p:cNvPr id="58" name="Image 57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1645" y="5326123"/>
              <a:ext cx="474395" cy="948790"/>
            </a:xfrm>
            <a:prstGeom prst="rect">
              <a:avLst/>
            </a:prstGeom>
          </p:spPr>
        </p:pic>
        <p:pic>
          <p:nvPicPr>
            <p:cNvPr id="59" name="Image 58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6040" y="5326123"/>
              <a:ext cx="474395" cy="948790"/>
            </a:xfrm>
            <a:prstGeom prst="rect">
              <a:avLst/>
            </a:prstGeom>
          </p:spPr>
        </p:pic>
        <p:pic>
          <p:nvPicPr>
            <p:cNvPr id="73" name="Image 72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0435" y="5326123"/>
              <a:ext cx="474395" cy="948790"/>
            </a:xfrm>
            <a:prstGeom prst="rect">
              <a:avLst/>
            </a:prstGeom>
          </p:spPr>
        </p:pic>
        <p:pic>
          <p:nvPicPr>
            <p:cNvPr id="87" name="Image 86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4830" y="5326123"/>
              <a:ext cx="474395" cy="948790"/>
            </a:xfrm>
            <a:prstGeom prst="rect">
              <a:avLst/>
            </a:prstGeom>
          </p:spPr>
        </p:pic>
        <p:pic>
          <p:nvPicPr>
            <p:cNvPr id="95" name="Image 94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9225" y="5326123"/>
              <a:ext cx="474395" cy="948790"/>
            </a:xfrm>
            <a:prstGeom prst="rect">
              <a:avLst/>
            </a:prstGeom>
          </p:spPr>
        </p:pic>
        <p:pic>
          <p:nvPicPr>
            <p:cNvPr id="96" name="Image 95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3620" y="5326123"/>
              <a:ext cx="474395" cy="948790"/>
            </a:xfrm>
            <a:prstGeom prst="rect">
              <a:avLst/>
            </a:prstGeom>
          </p:spPr>
        </p:pic>
        <p:pic>
          <p:nvPicPr>
            <p:cNvPr id="97" name="Image 96" descr="silhouette-homm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8015" y="5326123"/>
              <a:ext cx="474395" cy="948790"/>
            </a:xfrm>
            <a:prstGeom prst="rect">
              <a:avLst/>
            </a:prstGeom>
          </p:spPr>
        </p:pic>
      </p:grpSp>
      <p:sp>
        <p:nvSpPr>
          <p:cNvPr id="98" name="Rectangle 97"/>
          <p:cNvSpPr/>
          <p:nvPr/>
        </p:nvSpPr>
        <p:spPr>
          <a:xfrm>
            <a:off x="2338361" y="4859821"/>
            <a:ext cx="4743951" cy="1232899"/>
          </a:xfrm>
          <a:prstGeom prst="rect">
            <a:avLst/>
          </a:prstGeom>
          <a:solidFill>
            <a:schemeClr val="bg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2338361" y="4855369"/>
            <a:ext cx="474396" cy="1232899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6813473" y="6088268"/>
            <a:ext cx="53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100</a:t>
            </a:r>
            <a:endParaRPr lang="fr-FR" b="1" dirty="0"/>
          </a:p>
        </p:txBody>
      </p:sp>
      <p:sp>
        <p:nvSpPr>
          <p:cNvPr id="101" name="ZoneTexte 100"/>
          <p:cNvSpPr txBox="1"/>
          <p:nvPr/>
        </p:nvSpPr>
        <p:spPr>
          <a:xfrm>
            <a:off x="2602753" y="6088268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10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102" name="Image 101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713" y="3007394"/>
            <a:ext cx="474395" cy="948790"/>
          </a:xfrm>
          <a:prstGeom prst="rect">
            <a:avLst/>
          </a:prstGeom>
        </p:spPr>
      </p:pic>
      <p:pic>
        <p:nvPicPr>
          <p:cNvPr id="103" name="Image 102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108" y="3007394"/>
            <a:ext cx="474395" cy="948790"/>
          </a:xfrm>
          <a:prstGeom prst="rect">
            <a:avLst/>
          </a:prstGeom>
        </p:spPr>
      </p:pic>
      <p:pic>
        <p:nvPicPr>
          <p:cNvPr id="104" name="Image 103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503" y="3007394"/>
            <a:ext cx="474395" cy="948790"/>
          </a:xfrm>
          <a:prstGeom prst="rect">
            <a:avLst/>
          </a:prstGeom>
        </p:spPr>
      </p:pic>
      <p:pic>
        <p:nvPicPr>
          <p:cNvPr id="105" name="Image 104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684" y="3007394"/>
            <a:ext cx="474395" cy="948790"/>
          </a:xfrm>
          <a:prstGeom prst="rect">
            <a:avLst/>
          </a:prstGeom>
        </p:spPr>
      </p:pic>
      <p:pic>
        <p:nvPicPr>
          <p:cNvPr id="106" name="Image 105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079" y="3007394"/>
            <a:ext cx="474395" cy="948790"/>
          </a:xfrm>
          <a:prstGeom prst="rect">
            <a:avLst/>
          </a:prstGeom>
        </p:spPr>
      </p:pic>
      <p:pic>
        <p:nvPicPr>
          <p:cNvPr id="107" name="Image 106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474" y="3007394"/>
            <a:ext cx="474395" cy="948790"/>
          </a:xfrm>
          <a:prstGeom prst="rect">
            <a:avLst/>
          </a:prstGeom>
        </p:spPr>
      </p:pic>
      <p:pic>
        <p:nvPicPr>
          <p:cNvPr id="108" name="Image 107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869" y="3007394"/>
            <a:ext cx="474395" cy="948790"/>
          </a:xfrm>
          <a:prstGeom prst="rect">
            <a:avLst/>
          </a:prstGeom>
        </p:spPr>
      </p:pic>
      <p:pic>
        <p:nvPicPr>
          <p:cNvPr id="109" name="Image 108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264" y="3007394"/>
            <a:ext cx="474395" cy="948790"/>
          </a:xfrm>
          <a:prstGeom prst="rect">
            <a:avLst/>
          </a:prstGeom>
        </p:spPr>
      </p:pic>
      <p:pic>
        <p:nvPicPr>
          <p:cNvPr id="110" name="Image 109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445" y="3007394"/>
            <a:ext cx="474395" cy="948790"/>
          </a:xfrm>
          <a:prstGeom prst="rect">
            <a:avLst/>
          </a:prstGeom>
        </p:spPr>
      </p:pic>
      <p:pic>
        <p:nvPicPr>
          <p:cNvPr id="111" name="Image 110" descr="silhouette-femm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840" y="3007394"/>
            <a:ext cx="474395" cy="948790"/>
          </a:xfrm>
          <a:prstGeom prst="rect">
            <a:avLst/>
          </a:prstGeom>
        </p:spPr>
      </p:pic>
      <p:sp>
        <p:nvSpPr>
          <p:cNvPr id="112" name="Rectangle 111"/>
          <p:cNvSpPr/>
          <p:nvPr/>
        </p:nvSpPr>
        <p:spPr>
          <a:xfrm>
            <a:off x="2338362" y="2859105"/>
            <a:ext cx="2145469" cy="1232899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ZoneTexte 113"/>
          <p:cNvSpPr txBox="1"/>
          <p:nvPr/>
        </p:nvSpPr>
        <p:spPr>
          <a:xfrm>
            <a:off x="6948740" y="4120432"/>
            <a:ext cx="53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100</a:t>
            </a:r>
            <a:endParaRPr lang="fr-FR" b="1" dirty="0"/>
          </a:p>
        </p:txBody>
      </p:sp>
      <p:sp>
        <p:nvSpPr>
          <p:cNvPr id="115" name="ZoneTexte 114"/>
          <p:cNvSpPr txBox="1"/>
          <p:nvPr/>
        </p:nvSpPr>
        <p:spPr>
          <a:xfrm>
            <a:off x="4273827" y="4124884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44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6" name="Espace réservé du contenu 2"/>
          <p:cNvSpPr>
            <a:spLocks noGrp="1"/>
          </p:cNvSpPr>
          <p:nvPr>
            <p:ph idx="1"/>
          </p:nvPr>
        </p:nvSpPr>
        <p:spPr>
          <a:xfrm>
            <a:off x="688330" y="1804612"/>
            <a:ext cx="7954900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44 femmes sur 100 travaillent à </a:t>
            </a:r>
            <a:r>
              <a:rPr lang="fr-FR" b="1" dirty="0" smtClean="0">
                <a:solidFill>
                  <a:srgbClr val="FF0000"/>
                </a:solidFill>
              </a:rPr>
              <a:t>temps partiel 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(plus subis que choisis…)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4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330</TotalTime>
  <Words>277</Words>
  <Application>Microsoft Office PowerPoint</Application>
  <PresentationFormat>Affichage à l'écran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Brush Script MT</vt:lpstr>
      <vt:lpstr>Calisto MT</vt:lpstr>
      <vt:lpstr>Capital</vt:lpstr>
      <vt:lpstr>Le Monde du Travail expliqué par les Chiffres</vt:lpstr>
      <vt:lpstr>11.500.000 habitants</vt:lpstr>
      <vt:lpstr>65% de personnes  âgées de 15 à 64 ans</vt:lpstr>
      <vt:lpstr>68% de personnes « actives »</vt:lpstr>
      <vt:lpstr>8,5% des personnes « actives » recherchent un emploi</vt:lpstr>
      <vt:lpstr>61,8% des personnes « en âge de travailler » ont un emploi</vt:lpstr>
      <vt:lpstr>Combien travail ?  (par classe d’âge)</vt:lpstr>
      <vt:lpstr>Combien travail ?  (par niveau d’étude)</vt:lpstr>
      <vt:lpstr>Combien travail à temps partiel ? (répartition par sexe)</vt:lpstr>
      <vt:lpstr>Interruption de carrière et crédit-temps (répartition par sexe)</vt:lpstr>
      <vt:lpstr>32% de personnes « inactives » (ni travailleurs et ni chômeurs)</vt:lpstr>
      <vt:lpstr>Présentation PowerPoint</vt:lpstr>
      <vt:lpstr>Femmes et hommes au foyer</vt:lpstr>
      <vt:lpstr>Présentation PowerPoint</vt:lpstr>
      <vt:lpstr>Présentation PowerPoint</vt:lpstr>
    </vt:vector>
  </TitlesOfParts>
  <Company>Tilmant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Monde du Travail en Chiffres</dc:title>
  <dc:creator>Michel Tilmant</dc:creator>
  <cp:lastModifiedBy>Thierry Verhoeven</cp:lastModifiedBy>
  <cp:revision>38</cp:revision>
  <dcterms:created xsi:type="dcterms:W3CDTF">2015-06-02T15:06:32Z</dcterms:created>
  <dcterms:modified xsi:type="dcterms:W3CDTF">2016-06-25T07:13:21Z</dcterms:modified>
</cp:coreProperties>
</file>